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17"/>
  </p:notesMasterIdLst>
  <p:sldIdLst>
    <p:sldId id="259" r:id="rId2"/>
    <p:sldId id="257" r:id="rId3"/>
    <p:sldId id="260" r:id="rId4"/>
    <p:sldId id="263" r:id="rId5"/>
    <p:sldId id="264" r:id="rId6"/>
    <p:sldId id="2214" r:id="rId7"/>
    <p:sldId id="265" r:id="rId8"/>
    <p:sldId id="2215" r:id="rId9"/>
    <p:sldId id="2216" r:id="rId10"/>
    <p:sldId id="2217" r:id="rId11"/>
    <p:sldId id="2213" r:id="rId12"/>
    <p:sldId id="2212" r:id="rId13"/>
    <p:sldId id="645" r:id="rId14"/>
    <p:sldId id="2222" r:id="rId15"/>
    <p:sldId id="221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487819-97BF-4119-9DD4-E5C45761D9D7}">
          <p14:sldIdLst>
            <p14:sldId id="259"/>
            <p14:sldId id="257"/>
            <p14:sldId id="260"/>
            <p14:sldId id="263"/>
            <p14:sldId id="264"/>
            <p14:sldId id="2214"/>
            <p14:sldId id="265"/>
            <p14:sldId id="2215"/>
            <p14:sldId id="2216"/>
            <p14:sldId id="2217"/>
            <p14:sldId id="2213"/>
          </p14:sldIdLst>
        </p14:section>
        <p14:section name="Sample Slide Layouts" id="{964AC7CE-F305-417A-BC7F-423AB52A87F4}">
          <p14:sldIdLst>
            <p14:sldId id="2212"/>
            <p14:sldId id="645"/>
            <p14:sldId id="2222"/>
            <p14:sldId id="22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6604"/>
    <a:srgbClr val="AA6404"/>
    <a:srgbClr val="996600"/>
    <a:srgbClr val="000000"/>
    <a:srgbClr val="A29166"/>
    <a:srgbClr val="062E61"/>
    <a:srgbClr val="001370"/>
    <a:srgbClr val="FF9103"/>
    <a:srgbClr val="001689"/>
    <a:srgbClr val="000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6" autoAdjust="0"/>
    <p:restoredTop sz="93907" autoAdjust="0"/>
  </p:normalViewPr>
  <p:slideViewPr>
    <p:cSldViewPr snapToGrid="0">
      <p:cViewPr varScale="1">
        <p:scale>
          <a:sx n="65" d="100"/>
          <a:sy n="65" d="100"/>
        </p:scale>
        <p:origin x="500"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70987654320987"/>
          <c:y val="0.2172837498573548"/>
          <c:w val="0.7978395061728395"/>
          <c:h val="0.65179133858267713"/>
        </c:manualLayout>
      </c:layout>
      <c:pieChart>
        <c:varyColors val="1"/>
        <c:ser>
          <c:idx val="0"/>
          <c:order val="0"/>
          <c:tx>
            <c:strRef>
              <c:f>Sheet1!$B$1</c:f>
              <c:strCache>
                <c:ptCount val="1"/>
                <c:pt idx="0">
                  <c:v>Caption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0-0D21-46FD-9368-F1257A1822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0D21-46FD-9368-F1257A1822F1}"/>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2-0D21-46FD-9368-F1257A1822F1}"/>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3-0D21-46FD-9368-F1257A1822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0D21-46FD-9368-F1257A1822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5-0D21-46FD-9368-F1257A1822F1}"/>
              </c:ext>
            </c:extLst>
          </c:dPt>
          <c:dLbls>
            <c:dLbl>
              <c:idx val="0"/>
              <c:layout>
                <c:manualLayout>
                  <c:x val="5.6663021289005543E-2"/>
                  <c:y val="4.2964658487456509E-2"/>
                </c:manualLayout>
              </c:layout>
              <c:tx>
                <c:rich>
                  <a:bodyPr/>
                  <a:lstStyle/>
                  <a:p>
                    <a:r>
                      <a:rPr lang="en-US" sz="1000" b="1" dirty="0">
                        <a:solidFill>
                          <a:schemeClr val="tx1"/>
                        </a:solidFill>
                      </a:rPr>
                      <a:t>Data Label 1
28%</a:t>
                    </a:r>
                    <a:endParaRPr lang="en-US"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0D21-46FD-9368-F1257A1822F1}"/>
                </c:ext>
              </c:extLst>
            </c:dLbl>
            <c:dLbl>
              <c:idx val="1"/>
              <c:layout>
                <c:manualLayout>
                  <c:x val="7.0428696412948386E-4"/>
                  <c:y val="6.2094854422266987E-3"/>
                </c:manualLayout>
              </c:layout>
              <c:tx>
                <c:rich>
                  <a:bodyPr/>
                  <a:lstStyle/>
                  <a:p>
                    <a:r>
                      <a:rPr lang="en-US" sz="1000" b="1" dirty="0">
                        <a:solidFill>
                          <a:schemeClr val="tx1"/>
                        </a:solidFill>
                      </a:rPr>
                      <a:t>Data Label 2
16%</a:t>
                    </a:r>
                    <a:endParaRPr lang="en-US"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D21-46FD-9368-F1257A1822F1}"/>
                </c:ext>
              </c:extLst>
            </c:dLbl>
            <c:dLbl>
              <c:idx val="2"/>
              <c:layout>
                <c:manualLayout>
                  <c:x val="1.0283731894624283E-2"/>
                  <c:y val="2.8440456570835621E-2"/>
                </c:manualLayout>
              </c:layout>
              <c:tx>
                <c:rich>
                  <a:bodyPr/>
                  <a:lstStyle/>
                  <a:p>
                    <a:r>
                      <a:rPr lang="en-US" sz="1000" b="1" dirty="0">
                        <a:solidFill>
                          <a:schemeClr val="tx1"/>
                        </a:solidFill>
                      </a:rPr>
                      <a:t>Data Label 3
19%</a:t>
                    </a:r>
                    <a:endParaRPr lang="en-US"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0D21-46FD-9368-F1257A1822F1}"/>
                </c:ext>
              </c:extLst>
            </c:dLbl>
            <c:dLbl>
              <c:idx val="3"/>
              <c:layout>
                <c:manualLayout>
                  <c:x val="-0.17007193545251287"/>
                  <c:y val="2.6954770188610143E-3"/>
                </c:manualLayout>
              </c:layout>
              <c:tx>
                <c:rich>
                  <a:bodyPr/>
                  <a:lstStyle/>
                  <a:p>
                    <a:fld id="{96717630-0801-47F6-BC26-092D1CFB1560}" type="CATEGORYNAME">
                      <a:rPr lang="en-US" sz="1000" b="1"/>
                      <a:pPr/>
                      <a:t>[CATEGORY NAME]</a:t>
                    </a:fld>
                    <a:r>
                      <a:rPr lang="en-US" baseline="0" dirty="0"/>
                      <a:t>
</a:t>
                    </a:r>
                    <a:fld id="{AB3ACD51-0C75-4D80-95E5-6AD95C8E2B3C}"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21-46FD-9368-F1257A1822F1}"/>
                </c:ext>
              </c:extLst>
            </c:dLbl>
            <c:dLbl>
              <c:idx val="4"/>
              <c:layout>
                <c:manualLayout>
                  <c:x val="-7.3291533002819093E-3"/>
                  <c:y val="-2.4782091192089361E-2"/>
                </c:manualLayout>
              </c:layout>
              <c:tx>
                <c:rich>
                  <a:bodyPr/>
                  <a:lstStyle/>
                  <a:p>
                    <a:r>
                      <a:rPr lang="en-US" sz="1000" b="1" dirty="0">
                        <a:solidFill>
                          <a:schemeClr val="tx1"/>
                        </a:solidFill>
                      </a:rPr>
                      <a:t>Data Label 5
14%</a:t>
                    </a:r>
                    <a:endParaRPr lang="en-US" dirty="0">
                      <a:solidFill>
                        <a:schemeClr val="tx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0D21-46FD-9368-F1257A1822F1}"/>
                </c:ext>
              </c:extLst>
            </c:dLbl>
            <c:dLbl>
              <c:idx val="5"/>
              <c:layout>
                <c:manualLayout>
                  <c:x val="-3.0692864780791289E-3"/>
                  <c:y val="1.4505279863272906E-2"/>
                </c:manualLayout>
              </c:layout>
              <c:tx>
                <c:rich>
                  <a:bodyPr/>
                  <a:lstStyle/>
                  <a:p>
                    <a:fld id="{EE9BD7BB-7FB2-4661-B510-950E8EF9ACB3}" type="CATEGORYNAME">
                      <a:rPr lang="en-US" b="1">
                        <a:solidFill>
                          <a:schemeClr val="tx1"/>
                        </a:solidFill>
                      </a:rPr>
                      <a:pPr/>
                      <a:t>[CATEGORY NAME]</a:t>
                    </a:fld>
                    <a:r>
                      <a:rPr lang="en-US" baseline="0" dirty="0"/>
                      <a:t>
</a:t>
                    </a:r>
                    <a:fld id="{597C8DAA-EE06-419A-B259-E58FC2C9257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21-46FD-9368-F1257A1822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Data Label 1</c:v>
                </c:pt>
                <c:pt idx="1">
                  <c:v>Data Label 2</c:v>
                </c:pt>
                <c:pt idx="2">
                  <c:v>Data Label 3</c:v>
                </c:pt>
                <c:pt idx="3">
                  <c:v>Data Label 4</c:v>
                </c:pt>
                <c:pt idx="4">
                  <c:v>Data Label 5</c:v>
                </c:pt>
                <c:pt idx="5">
                  <c:v>Data Label 6</c:v>
                </c:pt>
              </c:strCache>
            </c:strRef>
          </c:cat>
          <c:val>
            <c:numRef>
              <c:f>Sheet1!$B$2:$B$7</c:f>
              <c:numCache>
                <c:formatCode>General</c:formatCode>
                <c:ptCount val="6"/>
                <c:pt idx="0">
                  <c:v>15</c:v>
                </c:pt>
                <c:pt idx="1">
                  <c:v>10</c:v>
                </c:pt>
                <c:pt idx="2">
                  <c:v>15</c:v>
                </c:pt>
                <c:pt idx="3">
                  <c:v>25</c:v>
                </c:pt>
                <c:pt idx="4">
                  <c:v>20</c:v>
                </c:pt>
                <c:pt idx="5">
                  <c:v>25</c:v>
                </c:pt>
              </c:numCache>
            </c:numRef>
          </c:val>
          <c:extLst>
            <c:ext xmlns:c16="http://schemas.microsoft.com/office/drawing/2014/chart" uri="{C3380CC4-5D6E-409C-BE32-E72D297353CC}">
              <c16:uniqueId val="{00000006-0D21-46FD-9368-F1257A1822F1}"/>
            </c:ext>
          </c:extLst>
        </c:ser>
        <c:dLbls>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0.82309468260911833"/>
          <c:y val="0.26949489647127445"/>
          <c:w val="0.14856359968892768"/>
          <c:h val="0.53050510352872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6021C-A699-4B33-9970-69E02C309197}"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E9444-2FC4-47A1-8141-63AC560D245A}" type="slidenum">
              <a:rPr lang="en-US" smtClean="0"/>
              <a:t>‹#›</a:t>
            </a:fld>
            <a:endParaRPr lang="en-US"/>
          </a:p>
        </p:txBody>
      </p:sp>
    </p:spTree>
    <p:extLst>
      <p:ext uri="{BB962C8B-B14F-4D97-AF65-F5344CB8AC3E}">
        <p14:creationId xmlns:p14="http://schemas.microsoft.com/office/powerpoint/2010/main" val="126895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pr.hhs.gov/coo/508/docs/Creating%20Accessible%20MS%20Excel%20Spreadsheets%20-%20MS%20Office%20201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Welcome to the new ASPR PowerPoint template. Each</a:t>
            </a:r>
            <a:r>
              <a:rPr lang="en-US" sz="1200" baseline="0" dirty="0"/>
              <a:t> slide contains helpful information for making the entire presentation user-friendly and accessible to people of all abilities. Please play specific attention to the </a:t>
            </a:r>
            <a:r>
              <a:rPr lang="en-US" sz="1200" i="1" baseline="0" dirty="0"/>
              <a:t>Notes</a:t>
            </a:r>
            <a:r>
              <a:rPr lang="en-US" sz="1200" baseline="0" dirty="0"/>
              <a:t> section for each slide for more detailed information on adhering to ASPR PowerPoint design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 begin development of your presentation, simply begin typing directly on each slide within this template. Right click on each slide and choose </a:t>
            </a:r>
            <a:r>
              <a:rPr lang="en-US" i="1" baseline="0" dirty="0"/>
              <a:t>Duplicate Slide</a:t>
            </a:r>
            <a:r>
              <a:rPr lang="en-US" baseline="0" dirty="0"/>
              <a:t> to use the same slide template for another slide. Choose </a:t>
            </a:r>
            <a:r>
              <a:rPr lang="en-US" i="1" baseline="0" dirty="0"/>
              <a:t>Delete Slide </a:t>
            </a:r>
            <a:r>
              <a:rPr lang="en-US" baseline="0" dirty="0"/>
              <a:t>if the slide template is not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formatted to include the classification of “Unclassified.” To change the classification to “Unclassified//For Official Use Only, “Confidential,” or “Secret” select the </a:t>
            </a:r>
            <a:r>
              <a:rPr lang="en-US" i="1" baseline="0" dirty="0"/>
              <a:t>View </a:t>
            </a:r>
            <a:r>
              <a:rPr lang="en-US" baseline="0" dirty="0"/>
              <a:t>tab above then </a:t>
            </a:r>
            <a:r>
              <a:rPr lang="en-US" i="1" baseline="0" dirty="0"/>
              <a:t>Slide Master</a:t>
            </a:r>
            <a:r>
              <a:rPr lang="en-US" baseline="0" dirty="0"/>
              <a:t>. You must change the classification on each template slide. Once all slides are updated with the new classification, click on </a:t>
            </a:r>
            <a:r>
              <a:rPr lang="en-US" i="1" baseline="0" dirty="0"/>
              <a:t>Close Master View</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 that the title slide should display the overall classification of the entire briefing</a:t>
            </a:r>
            <a:r>
              <a:rPr lang="en-US" baseline="0" dirty="0"/>
              <a:t>. For example, if the brief consisted of three Unclassified slides, one Unclassified//For Official Use Only, and one Confidential slide, the overall classification of the entire briefing would be Confidential, since that is the highest level of classification in the brief. The classification “Confidential” would be listed on the title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Definitions of classifications: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u="sng" kern="1200" dirty="0">
                <a:solidFill>
                  <a:schemeClr val="tx1"/>
                </a:solidFill>
                <a:effectLst/>
                <a:latin typeface="+mn-lt"/>
                <a:ea typeface="+mn-ea"/>
                <a:cs typeface="+mn-cs"/>
              </a:rPr>
              <a:t>Unclassified</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slide set can be distributed widely to all target audiences, including the general public. This slide set can also be posted to the meeting sponsor’s website.</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Unclassified/For Official Use Only</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slide set is for limited distribution only. Although the information presented is unclassified, it may not be appropriate for public release. Often these slides contain information from documents or results from studies that are in draft form and have not been cleared for public use.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Confidential</a:t>
            </a:r>
            <a:r>
              <a:rPr lang="en-US" sz="1200" kern="1200" dirty="0">
                <a:solidFill>
                  <a:schemeClr val="tx1"/>
                </a:solidFill>
                <a:effectLst/>
                <a:latin typeface="+mn-lt"/>
                <a:ea typeface="+mn-ea"/>
                <a:cs typeface="+mn-cs"/>
              </a:rPr>
              <a:t>: </a:t>
            </a:r>
            <a:r>
              <a:rPr lang="en-US" b="0" u="none" baseline="0" dirty="0"/>
              <a:t>This slide</a:t>
            </a:r>
            <a:r>
              <a:rPr lang="en-US" baseline="0" dirty="0"/>
              <a:t> set includes information of which reasonably could be expected to cause damage to the national security.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a:t>Secret</a:t>
            </a:r>
            <a:r>
              <a:rPr lang="en-US" b="0" u="none" baseline="0" dirty="0"/>
              <a:t>: This slide</a:t>
            </a:r>
            <a:r>
              <a:rPr lang="en-US" baseline="0" dirty="0"/>
              <a:t> set includes information of which reasonably could be expected to cause </a:t>
            </a:r>
            <a:r>
              <a:rPr lang="en-US" u="sng" baseline="0" dirty="0"/>
              <a:t>serious</a:t>
            </a:r>
            <a:r>
              <a:rPr lang="en-US" baseline="0" dirty="0"/>
              <a:t> damage to the national security. Secret classification is reserved for such things as government programs safeguarding nuclear materials; developing, production, or use of weapons of mass destruction; foreign relations/activities of the US., including confidential sources, etc. We do not expect many, if </a:t>
            </a:r>
            <a:r>
              <a:rPr lang="en-US" baseline="0"/>
              <a:t>any, ASPR </a:t>
            </a:r>
            <a:r>
              <a:rPr lang="en-US" baseline="0" dirty="0"/>
              <a:t>presentations to be classified at the Secret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1</a:t>
            </a:fld>
            <a:endParaRPr lang="en-US"/>
          </a:p>
        </p:txBody>
      </p:sp>
    </p:spTree>
    <p:extLst>
      <p:ext uri="{BB962C8B-B14F-4D97-AF65-F5344CB8AC3E}">
        <p14:creationId xmlns:p14="http://schemas.microsoft.com/office/powerpoint/2010/main" val="3120240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Your last slide should provide your contact information should a member of the audience wish to contact you for more information. You may choose to use ASPR’s pre-designed contact slide (see slide 12, Sample Slides), although the use of this design is not required. </a:t>
            </a:r>
          </a:p>
          <a:p>
            <a:pP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10</a:t>
            </a:fld>
            <a:endParaRPr lang="en-US"/>
          </a:p>
        </p:txBody>
      </p:sp>
    </p:spTree>
    <p:extLst>
      <p:ext uri="{BB962C8B-B14F-4D97-AF65-F5344CB8AC3E}">
        <p14:creationId xmlns:p14="http://schemas.microsoft.com/office/powerpoint/2010/main" val="1355021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Setting the Reading Order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to set the reading order “backwards” so the</a:t>
            </a:r>
            <a:r>
              <a:rPr lang="en-US" baseline="0" dirty="0"/>
              <a:t> content on each slide is read aloud by assistive technology in the correct order. This step must be done for each slide within the presentation. Here’s how:</a:t>
            </a:r>
          </a:p>
          <a:p>
            <a:pPr marL="857250" lvl="1" indent="-457200">
              <a:buFont typeface="+mj-lt"/>
              <a:buAutoNum type="arabicPeriod"/>
            </a:pPr>
            <a:r>
              <a:rPr lang="en-US" dirty="0"/>
              <a:t>For each slide within your presentation, select the </a:t>
            </a:r>
            <a:r>
              <a:rPr lang="en-US" i="1" dirty="0"/>
              <a:t>Home</a:t>
            </a:r>
            <a:r>
              <a:rPr lang="en-US" dirty="0"/>
              <a:t> tab, then select </a:t>
            </a:r>
            <a:r>
              <a:rPr lang="en-US" i="1" dirty="0"/>
              <a:t>Arrange</a:t>
            </a:r>
            <a:r>
              <a:rPr lang="en-US" dirty="0"/>
              <a:t>.</a:t>
            </a:r>
          </a:p>
          <a:p>
            <a:pPr marL="857250" lvl="1" indent="-457200">
              <a:buFont typeface="+mj-lt"/>
              <a:buAutoNum type="arabicPeriod"/>
            </a:pPr>
            <a:r>
              <a:rPr lang="en-US" dirty="0"/>
              <a:t>Open the </a:t>
            </a:r>
            <a:r>
              <a:rPr lang="en-US" i="1" dirty="0"/>
              <a:t>Selection</a:t>
            </a:r>
            <a:r>
              <a:rPr lang="en-US" dirty="0"/>
              <a:t> pane.</a:t>
            </a:r>
          </a:p>
          <a:p>
            <a:pPr marL="857250" lvl="1" indent="-457200">
              <a:buFont typeface="+mj-lt"/>
              <a:buAutoNum type="arabicPeriod"/>
            </a:pPr>
            <a:r>
              <a:rPr lang="en-US" dirty="0"/>
              <a:t>Order the content from bottom to top. In most instances, this would mean the title is the last item listed.</a:t>
            </a:r>
          </a:p>
          <a:p>
            <a:pPr marL="857250" lvl="1" indent="-457200">
              <a:buFont typeface="+mj-lt"/>
              <a:buAutoNum type="arabicPeriod"/>
            </a:pPr>
            <a:r>
              <a:rPr lang="en-US" dirty="0"/>
              <a:t>Close the </a:t>
            </a:r>
            <a:r>
              <a:rPr lang="en-US" i="1" dirty="0"/>
              <a:t>Selection</a:t>
            </a:r>
            <a:r>
              <a:rPr lang="en-US" dirty="0"/>
              <a:t> and </a:t>
            </a:r>
            <a:r>
              <a:rPr lang="en-US" i="1" dirty="0"/>
              <a:t>Visibility</a:t>
            </a:r>
            <a:r>
              <a:rPr lang="en-US" dirty="0"/>
              <a:t> pane.</a:t>
            </a:r>
          </a:p>
          <a:p>
            <a:pPr marL="857250" lvl="1" indent="-457200">
              <a:buFont typeface="+mj-lt"/>
              <a:buAutoNum type="arabicPeriod"/>
            </a:pPr>
            <a:endParaRPr lang="en-US" dirty="0"/>
          </a:p>
          <a:p>
            <a:pPr marL="0" lvl="0" indent="-57150">
              <a:buFont typeface="+mj-lt"/>
              <a:buNone/>
            </a:pPr>
            <a:r>
              <a:rPr lang="en-US" b="1" dirty="0"/>
              <a:t>Setting the Title Attribute</a:t>
            </a:r>
          </a:p>
          <a:p>
            <a:pPr marL="0" lvl="0" indent="-57150">
              <a:buFont typeface="+mj-lt"/>
              <a:buNone/>
            </a:pPr>
            <a:r>
              <a:rPr lang="en-US" b="0" dirty="0"/>
              <a:t>To set the title attribute, click on </a:t>
            </a:r>
            <a:r>
              <a:rPr lang="en-US" b="0" i="1" dirty="0"/>
              <a:t>File</a:t>
            </a:r>
            <a:r>
              <a:rPr lang="en-US" b="0" dirty="0"/>
              <a:t> then </a:t>
            </a:r>
            <a:r>
              <a:rPr lang="en-US" b="0" i="1" dirty="0"/>
              <a:t>Info</a:t>
            </a:r>
            <a:r>
              <a:rPr lang="en-US" b="0" dirty="0"/>
              <a:t>. Scroll to the right side and under </a:t>
            </a:r>
            <a:r>
              <a:rPr lang="en-US" b="0" i="1" dirty="0"/>
              <a:t>Properties</a:t>
            </a:r>
            <a:r>
              <a:rPr lang="en-US" b="0" dirty="0"/>
              <a:t>, enter the correct title of the presentation.</a:t>
            </a:r>
          </a:p>
          <a:p>
            <a:pPr marL="0" lvl="0" indent="-57150">
              <a:buFont typeface="+mj-lt"/>
              <a:buNone/>
            </a:pPr>
            <a:endParaRPr lang="en-US" b="0" dirty="0"/>
          </a:p>
          <a:p>
            <a:pPr marL="0" lvl="0" indent="-57150">
              <a:buFont typeface="+mj-lt"/>
              <a:buNone/>
            </a:pPr>
            <a:r>
              <a:rPr lang="en-US" b="1" dirty="0"/>
              <a:t>Set the Default Language to English</a:t>
            </a:r>
          </a:p>
          <a:p>
            <a:pPr marL="0" lvl="0" indent="-57150">
              <a:buFont typeface="+mj-lt"/>
              <a:buNone/>
            </a:pPr>
            <a:r>
              <a:rPr lang="en-US" b="0" dirty="0"/>
              <a:t>To set the default language to English, click on </a:t>
            </a:r>
            <a:r>
              <a:rPr lang="en-US" b="0" i="1" dirty="0"/>
              <a:t>File</a:t>
            </a:r>
            <a:r>
              <a:rPr lang="en-US" b="0" dirty="0"/>
              <a:t> then </a:t>
            </a:r>
            <a:r>
              <a:rPr lang="en-US" b="0" i="1" dirty="0"/>
              <a:t>Home</a:t>
            </a:r>
            <a:r>
              <a:rPr lang="en-US" b="0" dirty="0"/>
              <a:t> then </a:t>
            </a:r>
            <a:r>
              <a:rPr lang="en-US" b="0" i="1" dirty="0"/>
              <a:t>Options</a:t>
            </a:r>
            <a:r>
              <a:rPr lang="en-US" b="0" dirty="0"/>
              <a:t>. Choose </a:t>
            </a:r>
            <a:r>
              <a:rPr lang="en-US" b="0" i="1" dirty="0"/>
              <a:t>Language</a:t>
            </a:r>
            <a:r>
              <a:rPr lang="en-US" b="0" dirty="0"/>
              <a:t> from the left side menu and make sure it says English. </a:t>
            </a:r>
          </a:p>
          <a:p>
            <a:pPr marL="0" lvl="0" indent="-57150">
              <a:buFont typeface="+mj-lt"/>
              <a:buNone/>
            </a:pPr>
            <a:endParaRPr lang="en-US" b="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Run the Accessibility Check</a:t>
            </a:r>
          </a:p>
          <a:p>
            <a:pPr marL="0" indent="0">
              <a:buFont typeface="Arial" panose="020B0604020202020204" pitchFamily="34" charset="0"/>
              <a:buNone/>
            </a:pPr>
            <a:r>
              <a:rPr lang="en-US" dirty="0"/>
              <a:t>Perform a last-minute check of your presentation using the built-in PowerPoint accessibility tool.</a:t>
            </a:r>
            <a:r>
              <a:rPr lang="en-US" baseline="0" dirty="0"/>
              <a:t> </a:t>
            </a:r>
            <a:r>
              <a:rPr lang="en-US" dirty="0"/>
              <a:t>On the ribbon, select the </a:t>
            </a:r>
            <a:r>
              <a:rPr lang="en-US" b="0" i="1" dirty="0"/>
              <a:t>Review</a:t>
            </a:r>
            <a:r>
              <a:rPr lang="en-US" dirty="0"/>
              <a:t> tab then click on the Check Accessibility icon.</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dirty="0"/>
              <a:t>Remember that the built-in accessibility check should be used </a:t>
            </a:r>
            <a:r>
              <a:rPr lang="en-US" u="sng" dirty="0"/>
              <a:t>only</a:t>
            </a:r>
            <a:r>
              <a:rPr lang="en-US" dirty="0"/>
              <a:t> as a convenience tool for locating potential problem areas in the document. It </a:t>
            </a:r>
            <a:r>
              <a:rPr lang="en-US" u="sng" dirty="0"/>
              <a:t>does not </a:t>
            </a:r>
            <a:r>
              <a:rPr lang="en-US" dirty="0"/>
              <a:t>scan the document for compliance with all Section 508 standards and should not be used as a replacement for ASPR guidance on creating accessible documents.</a:t>
            </a:r>
          </a:p>
          <a:p>
            <a:pPr marL="0" indent="0">
              <a:buFont typeface="Arial" panose="020B0604020202020204" pitchFamily="34" charset="0"/>
              <a:buNone/>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**Disclaimer** Additional remediation is required after content has been added to this template to ensure 508 compliancy.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Please note: if your presentation is being posted to PHE.gov, the PowerPoint must be converted and remediated as a PDF.</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11</a:t>
            </a:fld>
            <a:endParaRPr lang="en-US"/>
          </a:p>
        </p:txBody>
      </p:sp>
    </p:spTree>
    <p:extLst>
      <p:ext uri="{BB962C8B-B14F-4D97-AF65-F5344CB8AC3E}">
        <p14:creationId xmlns:p14="http://schemas.microsoft.com/office/powerpoint/2010/main" val="314103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23 | Contact Us </a:t>
            </a:r>
          </a:p>
        </p:txBody>
      </p:sp>
      <p:sp>
        <p:nvSpPr>
          <p:cNvPr id="4" name="Slide Number Placeholder 3"/>
          <p:cNvSpPr>
            <a:spLocks noGrp="1"/>
          </p:cNvSpPr>
          <p:nvPr>
            <p:ph type="sldNum" sz="quarter" idx="10"/>
          </p:nvPr>
        </p:nvSpPr>
        <p:spPr/>
        <p:txBody>
          <a:bodyPr/>
          <a:lstStyle/>
          <a:p>
            <a:fld id="{9F0DF081-8638-46CA-8CF7-DDEB514B5C24}" type="slidenum">
              <a:rPr lang="en-US" smtClean="0"/>
              <a:t>12</a:t>
            </a:fld>
            <a:endParaRPr lang="en-US"/>
          </a:p>
        </p:txBody>
      </p:sp>
    </p:spTree>
    <p:extLst>
      <p:ext uri="{BB962C8B-B14F-4D97-AF65-F5344CB8AC3E}">
        <p14:creationId xmlns:p14="http://schemas.microsoft.com/office/powerpoint/2010/main" val="17053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ASPR PowerPoint presentation should include the ASPR mission slide. This slide should be provided toward the beginning of any presentation. </a:t>
            </a:r>
          </a:p>
          <a:p>
            <a:endParaRPr lang="en-US" dirty="0"/>
          </a:p>
          <a:p>
            <a:r>
              <a:rPr lang="en-US" dirty="0" err="1"/>
              <a:t>ASPRComms</a:t>
            </a:r>
            <a:r>
              <a:rPr lang="en-US" dirty="0"/>
              <a:t> maintains a more in-depth ASPR 101 PowerPoint presentation. Slides from this presentation are available for your use. Contact ASPRComms@hhs.gov for a copy of the latest ASPR 101 presentation.</a:t>
            </a:r>
          </a:p>
          <a:p>
            <a:endParaRPr lang="en-US" dirty="0"/>
          </a:p>
          <a:p>
            <a:r>
              <a:rPr lang="en-US" b="1" dirty="0"/>
              <a:t>Talking Points for ASPR Mission Slide</a:t>
            </a:r>
          </a:p>
          <a:p>
            <a:endParaRPr lang="en-US" b="1" dirty="0"/>
          </a:p>
          <a:p>
            <a:pPr marL="171450" indent="-171450">
              <a:buFont typeface="Arial" panose="020B0604020202020204" pitchFamily="34" charset="0"/>
              <a:buChar char="•"/>
            </a:pPr>
            <a:r>
              <a:rPr lang="en-US" dirty="0"/>
              <a:t>Since the enactment of PAHPA in 2006, ASPR has served as the lead federal health agency responsible for </a:t>
            </a:r>
            <a:r>
              <a:rPr lang="en-US" b="1" dirty="0"/>
              <a:t>saving lives and protecting Americans from health security threats</a:t>
            </a:r>
            <a:r>
              <a:rPr lang="en-US" dirty="0"/>
              <a:t>. </a:t>
            </a:r>
          </a:p>
          <a:p>
            <a:endParaRPr lang="en-US" dirty="0"/>
          </a:p>
          <a:p>
            <a:pPr marL="171450" indent="-171450">
              <a:buFont typeface="Arial" panose="020B0604020202020204" pitchFamily="34" charset="0"/>
              <a:buChar char="•"/>
            </a:pPr>
            <a:r>
              <a:rPr lang="en-US" dirty="0"/>
              <a:t>In this lead role, we serve as the principal advisor to the HHS Secretary on matters related to federal public health and medical preparedness and response for public health emergencies. </a:t>
            </a:r>
          </a:p>
          <a:p>
            <a:endParaRPr lang="en-US" dirty="0"/>
          </a:p>
          <a:p>
            <a:pPr marL="171450" indent="-171450">
              <a:buFont typeface="Arial" panose="020B0604020202020204" pitchFamily="34" charset="0"/>
              <a:buChar char="•"/>
            </a:pPr>
            <a:r>
              <a:rPr lang="en-US" dirty="0"/>
              <a:t>In addition to important policy-related responsibilities, ASPR:</a:t>
            </a:r>
          </a:p>
          <a:p>
            <a:pPr marL="631908" lvl="1" indent="-174708">
              <a:buFont typeface="Arial" panose="020B0604020202020204" pitchFamily="34" charset="0"/>
              <a:buChar char="•"/>
            </a:pPr>
            <a:r>
              <a:rPr lang="en-US" dirty="0"/>
              <a:t>Coordinates federal public health and medical response to emergent threats and all-hazards incidents. </a:t>
            </a:r>
          </a:p>
          <a:p>
            <a:pPr marL="631908" lvl="1" indent="-174708">
              <a:buFont typeface="Arial" panose="020B0604020202020204" pitchFamily="34" charset="0"/>
              <a:buChar char="•"/>
            </a:pPr>
            <a:r>
              <a:rPr lang="en-US" dirty="0"/>
              <a:t>Advances research and development of medical countermeasures (MCMs) to help respond to these health security threats.</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14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meet this mission, ASPR is focused on three key priorities: </a:t>
            </a:r>
          </a:p>
          <a:p>
            <a:endParaRPr lang="en-US" sz="1200" b="0" i="0" u="none" strike="noStrike" kern="1200" baseline="0" dirty="0">
              <a:solidFill>
                <a:schemeClr val="tx1"/>
              </a:solidFill>
              <a:latin typeface="+mn-lt"/>
              <a:ea typeface="+mn-ea"/>
              <a:cs typeface="+mn-cs"/>
            </a:endParaRPr>
          </a:p>
          <a:p>
            <a:pPr marL="342900" indent="-342900">
              <a:buFont typeface="+mj-lt"/>
              <a:buAutoNum type="arabicPeriod"/>
            </a:pPr>
            <a:r>
              <a:rPr lang="en-US" sz="1600" b="1" kern="1200" dirty="0">
                <a:solidFill>
                  <a:schemeClr val="tx1"/>
                </a:solidFill>
                <a:effectLst/>
                <a:latin typeface="+mn-lt"/>
                <a:ea typeface="+mn-ea"/>
                <a:cs typeface="+mn-cs"/>
              </a:rPr>
              <a:t>Respond well and quickly emerge from the COVID-19 pandemic</a:t>
            </a:r>
          </a:p>
          <a:p>
            <a:r>
              <a:rPr lang="en-US" sz="1600" kern="1200" dirty="0">
                <a:solidFill>
                  <a:schemeClr val="tx1"/>
                </a:solidFill>
                <a:effectLst/>
                <a:latin typeface="+mn-lt"/>
                <a:ea typeface="+mn-ea"/>
                <a:cs typeface="+mn-cs"/>
              </a:rPr>
              <a:t>ASPR leads the ongoing coordination of the COVID-19 response across HHS. To make sure ASPR doesn’t lose the capability developed during COVID, ASPR is extending capabilities in the areas of logistics, public health and medical surge operations, and medical countermeasure development and distribution. </a:t>
            </a:r>
          </a:p>
          <a:p>
            <a:endParaRPr lang="en-US" sz="1600" kern="1200" dirty="0">
              <a:solidFill>
                <a:schemeClr val="tx1"/>
              </a:solidFill>
              <a:effectLst/>
              <a:latin typeface="+mn-lt"/>
              <a:ea typeface="+mn-ea"/>
              <a:cs typeface="+mn-cs"/>
            </a:endParaRPr>
          </a:p>
          <a:p>
            <a:pPr marL="342900" indent="-342900">
              <a:buFont typeface="+mj-lt"/>
              <a:buAutoNum type="arabicPeriod" startAt="2"/>
            </a:pPr>
            <a:r>
              <a:rPr lang="en-US" sz="1600" b="1" kern="1200" dirty="0">
                <a:solidFill>
                  <a:schemeClr val="tx1"/>
                </a:solidFill>
                <a:effectLst/>
                <a:latin typeface="+mn-lt"/>
                <a:ea typeface="+mn-ea"/>
                <a:cs typeface="+mn-cs"/>
              </a:rPr>
              <a:t>Restore resources and capabilities diminished during the pandemic</a:t>
            </a:r>
          </a:p>
          <a:p>
            <a:r>
              <a:rPr lang="en-US" sz="1600" kern="1200" dirty="0">
                <a:solidFill>
                  <a:schemeClr val="tx1"/>
                </a:solidFill>
                <a:effectLst/>
                <a:latin typeface="+mn-lt"/>
                <a:ea typeface="+mn-ea"/>
                <a:cs typeface="+mn-cs"/>
              </a:rPr>
              <a:t>ASPR is actively restoring and strengthening capabilities depleted during the pandemic such as the Strategic National Stockpile (SNS) and securing the public health supply chain.</a:t>
            </a:r>
          </a:p>
          <a:p>
            <a:endParaRPr lang="en-US" sz="1600" kern="1200" dirty="0">
              <a:solidFill>
                <a:schemeClr val="tx1"/>
              </a:solidFill>
              <a:effectLst/>
              <a:latin typeface="+mn-lt"/>
              <a:ea typeface="+mn-ea"/>
              <a:cs typeface="+mn-cs"/>
            </a:endParaRPr>
          </a:p>
          <a:p>
            <a:pPr marL="342900" indent="-342900">
              <a:buFont typeface="+mj-lt"/>
              <a:buAutoNum type="arabicPeriod" startAt="3"/>
            </a:pPr>
            <a:r>
              <a:rPr lang="en-US" sz="1600" b="1" kern="1200" dirty="0">
                <a:solidFill>
                  <a:schemeClr val="tx1"/>
                </a:solidFill>
                <a:effectLst/>
                <a:latin typeface="+mn-lt"/>
                <a:ea typeface="+mn-ea"/>
                <a:cs typeface="+mn-cs"/>
              </a:rPr>
              <a:t>Preparing for future emergencies</a:t>
            </a:r>
          </a:p>
          <a:p>
            <a:r>
              <a:rPr lang="en-US" sz="1600" kern="1200" dirty="0">
                <a:solidFill>
                  <a:schemeClr val="tx1"/>
                </a:solidFill>
                <a:effectLst/>
                <a:latin typeface="+mn-lt"/>
                <a:ea typeface="+mn-ea"/>
                <a:cs typeface="+mn-cs"/>
              </a:rPr>
              <a:t>ASPR is constantly scanning the horizon to prepare for whatever may come next, whether natural or manmade. In collaboration with partner organizations, ASPR in leading the development of policies and frameworks that guide operations to enable ASPR to better prepare for, respond to, and recover from disasters and emergencies.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7C72B32-1A00-43DB-BBB8-B81738A4878E}" type="slidenum">
              <a:rPr lang="en-US" smtClean="0"/>
              <a:t>14</a:t>
            </a:fld>
            <a:endParaRPr lang="en-US" dirty="0"/>
          </a:p>
        </p:txBody>
      </p:sp>
    </p:spTree>
    <p:extLst>
      <p:ext uri="{BB962C8B-B14F-4D97-AF65-F5344CB8AC3E}">
        <p14:creationId xmlns:p14="http://schemas.microsoft.com/office/powerpoint/2010/main" val="313837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disclosure slide.</a:t>
            </a:r>
          </a:p>
          <a:p>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 disclosure slide after the title presentation slide if the federal government is not paying for the presenter’s time to give the presentation or if the presentation does not represent a policy or position of HHS/ASPR.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Disclaimer statement: “The views, opinions, and/or findings expressed are those of the author and should not be interpreted as representing the official views or policies of the U.S. Department of Health and Human Services or the U.S. government.”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include the disclaimer statement if the federal government is paying for the presenter’s time to give the presentation, and/or if the presentation describes a policy or position of HHS/ASPR.</a:t>
            </a:r>
          </a:p>
          <a:p>
            <a:endParaRPr lang="en-US" dirty="0"/>
          </a:p>
        </p:txBody>
      </p:sp>
      <p:sp>
        <p:nvSpPr>
          <p:cNvPr id="4" name="Slide Number Placeholder 3"/>
          <p:cNvSpPr>
            <a:spLocks noGrp="1"/>
          </p:cNvSpPr>
          <p:nvPr>
            <p:ph type="sldNum" sz="quarter" idx="5"/>
          </p:nvPr>
        </p:nvSpPr>
        <p:spPr/>
        <p:txBody>
          <a:bodyPr/>
          <a:lstStyle/>
          <a:p>
            <a:fld id="{47C72B32-1A00-43DB-BBB8-B81738A4878E}" type="slidenum">
              <a:rPr lang="en-US" smtClean="0"/>
              <a:t>15</a:t>
            </a:fld>
            <a:endParaRPr lang="en-US"/>
          </a:p>
        </p:txBody>
      </p:sp>
    </p:spTree>
    <p:extLst>
      <p:ext uri="{BB962C8B-B14F-4D97-AF65-F5344CB8AC3E}">
        <p14:creationId xmlns:p14="http://schemas.microsoft.com/office/powerpoint/2010/main" val="28125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slides are preformatted. It’s not necessary for you to change the colors or the list labels (bullets and numbers). ASPR templates use two primary colors for the text: dark blue for the header and black for body text. Brown or red text can be used sparingly to draw attention to a key word, phrase, or number.  Additional colors are available to create charts and tables, including light blue, green, and purple. All colors must be selected from the ASPR Branded Color Template. This template is accessible on the top ribbon of each page just to the left of the title presentation. It is also pre-selected as the color theme.</a:t>
            </a:r>
          </a:p>
          <a:p>
            <a:endParaRPr lang="en-US" dirty="0"/>
          </a:p>
        </p:txBody>
      </p:sp>
      <p:sp>
        <p:nvSpPr>
          <p:cNvPr id="4" name="Slide Number Placeholder 3"/>
          <p:cNvSpPr>
            <a:spLocks noGrp="1"/>
          </p:cNvSpPr>
          <p:nvPr>
            <p:ph type="sldNum" sz="quarter" idx="5"/>
          </p:nvPr>
        </p:nvSpPr>
        <p:spPr/>
        <p:txBody>
          <a:bodyPr/>
          <a:lstStyle/>
          <a:p>
            <a:fld id="{947E9444-2FC4-47A1-8141-63AC560D245A}" type="slidenum">
              <a:rPr lang="en-US" smtClean="0"/>
              <a:t>2</a:t>
            </a:fld>
            <a:endParaRPr lang="en-US"/>
          </a:p>
        </p:txBody>
      </p:sp>
    </p:spTree>
    <p:extLst>
      <p:ext uri="{BB962C8B-B14F-4D97-AF65-F5344CB8AC3E}">
        <p14:creationId xmlns:p14="http://schemas.microsoft.com/office/powerpoint/2010/main" val="326407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endParaRPr lang="en-US" dirty="0"/>
          </a:p>
          <a:p>
            <a:pPr marL="0" indent="0">
              <a:buFont typeface="Arial" panose="020B0604020202020204" pitchFamily="34" charset="0"/>
              <a:buNone/>
            </a:pPr>
            <a:r>
              <a:rPr lang="en-US" dirty="0"/>
              <a:t>Each</a:t>
            </a:r>
            <a:r>
              <a:rPr lang="en-US" baseline="0" dirty="0"/>
              <a:t> slide requires a unique title.  No two slides should have the same title.</a:t>
            </a:r>
          </a:p>
          <a:p>
            <a:pPr marL="171450" indent="-171450">
              <a:buFont typeface="Arial" panose="020B0604020202020204" pitchFamily="34" charset="0"/>
              <a:buChar char="•"/>
            </a:pPr>
            <a:r>
              <a:rPr lang="en-US" baseline="0" dirty="0"/>
              <a:t>If two slides are needed to discuss one topic, use the word “Continued” or “More.” For example:</a:t>
            </a:r>
          </a:p>
          <a:p>
            <a:pPr marL="628650" lvl="1" indent="-171450">
              <a:buFont typeface="Arial" panose="020B0604020202020204" pitchFamily="34" charset="0"/>
              <a:buChar char="•"/>
            </a:pPr>
            <a:r>
              <a:rPr lang="en-US" baseline="0" dirty="0"/>
              <a:t>Slide 1: Resources Available to Help Hospitals Prepare for a Hurricane</a:t>
            </a:r>
          </a:p>
          <a:p>
            <a:pPr marL="628650" lvl="1" indent="-171450">
              <a:buFont typeface="Arial" panose="020B0604020202020204" pitchFamily="34" charset="0"/>
              <a:buChar char="•"/>
            </a:pPr>
            <a:r>
              <a:rPr lang="en-US" baseline="0" dirty="0"/>
              <a:t>Slide 2: Resources Available to Help Hospitals Prepare for a Hurricane, Continued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Ensure hyperlinked text is clear, unique, and makes sense when announced (via screen readers) in isolation. For example:</a:t>
            </a:r>
          </a:p>
          <a:p>
            <a:pPr marL="628650" lvl="1" indent="-171450">
              <a:buFont typeface="Arial" panose="020B0604020202020204" pitchFamily="34" charset="0"/>
              <a:buChar char="•"/>
            </a:pPr>
            <a:r>
              <a:rPr lang="en-US" baseline="0" dirty="0"/>
              <a:t>On April 16, the FDA revoked the EUA for the monoclonal antibody </a:t>
            </a:r>
            <a:r>
              <a:rPr lang="en-US" baseline="0" dirty="0" err="1"/>
              <a:t>bamlanivimab</a:t>
            </a:r>
            <a:r>
              <a:rPr lang="en-US" baseline="0" dirty="0"/>
              <a:t>. Click </a:t>
            </a:r>
            <a:r>
              <a:rPr lang="en-US" dirty="0">
                <a:hlinkClick r:id="rId3"/>
              </a:rPr>
              <a:t>here </a:t>
            </a:r>
            <a:r>
              <a:rPr lang="en-US" baseline="0" dirty="0"/>
              <a:t>to read the release. (INCORRECT)</a:t>
            </a:r>
          </a:p>
          <a:p>
            <a:pPr marL="628650" lvl="1" indent="-171450">
              <a:buFont typeface="Arial" panose="020B0604020202020204" pitchFamily="34" charset="0"/>
              <a:buChar char="•"/>
            </a:pPr>
            <a:r>
              <a:rPr lang="en-US" baseline="0" dirty="0"/>
              <a:t>On April 16, the FDA issued the release “</a:t>
            </a:r>
            <a:r>
              <a:rPr lang="en-US" dirty="0">
                <a:hlinkClick r:id="rId3"/>
              </a:rPr>
              <a:t>FDA Revokes the EUA for the Monoclonal Antibody </a:t>
            </a:r>
            <a:r>
              <a:rPr lang="en-US" dirty="0" err="1">
                <a:hlinkClick r:id="rId3"/>
              </a:rPr>
              <a:t>Bamlanivimab</a:t>
            </a:r>
            <a:r>
              <a:rPr lang="en-US" dirty="0">
                <a:hlinkClick r:id="rId3"/>
              </a:rPr>
              <a:t>.</a:t>
            </a:r>
            <a:r>
              <a:rPr lang="en-US" dirty="0"/>
              <a:t> </a:t>
            </a:r>
            <a:r>
              <a:rPr lang="en-US" baseline="0" dirty="0"/>
              <a:t>(CORRECT).</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947E9444-2FC4-47A1-8141-63AC560D245A}" type="slidenum">
              <a:rPr lang="en-US" smtClean="0"/>
              <a:t>3</a:t>
            </a:fld>
            <a:endParaRPr lang="en-US"/>
          </a:p>
        </p:txBody>
      </p:sp>
    </p:spTree>
    <p:extLst>
      <p:ext uri="{BB962C8B-B14F-4D97-AF65-F5344CB8AC3E}">
        <p14:creationId xmlns:p14="http://schemas.microsoft.com/office/powerpoint/2010/main" val="70317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endParaRPr lang="en-US" dirty="0"/>
          </a:p>
          <a:p>
            <a:r>
              <a:rPr lang="en-US" dirty="0"/>
              <a:t>It is important to use PowerPoint’s bullet and numbering feature to create unordered and ordered lists. Do not try to insert your own bullets without using this built-in feature.</a:t>
            </a:r>
          </a:p>
          <a:p>
            <a:endParaRPr lang="en-US" dirty="0"/>
          </a:p>
          <a:p>
            <a:pPr marL="171450" indent="-171450">
              <a:buFont typeface="Arial" panose="020B0604020202020204" pitchFamily="34" charset="0"/>
              <a:buChar char="•"/>
            </a:pPr>
            <a:r>
              <a:rPr lang="en-US" dirty="0"/>
              <a:t>Unordered lists begin with bullet points or shapes. Use these when the order of steps doesn’t matter – like your grocery list.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Ordered lists begin with numbers,</a:t>
            </a:r>
            <a:r>
              <a:rPr lang="en-US" baseline="0" dirty="0"/>
              <a:t> roman numerals or letters (1, I, A, a) and have a sequential order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add space before, after or between bullets, use the paragraph spacing attributes instead of the carriage return. Under the Home tab &gt; Paragraph, select the Line Spacing option. </a:t>
            </a:r>
          </a:p>
        </p:txBody>
      </p:sp>
      <p:sp>
        <p:nvSpPr>
          <p:cNvPr id="4" name="Slide Number Placeholder 3"/>
          <p:cNvSpPr>
            <a:spLocks noGrp="1"/>
          </p:cNvSpPr>
          <p:nvPr>
            <p:ph type="sldNum" sz="quarter" idx="5"/>
          </p:nvPr>
        </p:nvSpPr>
        <p:spPr/>
        <p:txBody>
          <a:bodyPr/>
          <a:lstStyle/>
          <a:p>
            <a:fld id="{947E9444-2FC4-47A1-8141-63AC560D245A}" type="slidenum">
              <a:rPr lang="en-US" smtClean="0"/>
              <a:t>4</a:t>
            </a:fld>
            <a:endParaRPr lang="en-US"/>
          </a:p>
        </p:txBody>
      </p:sp>
    </p:spTree>
    <p:extLst>
      <p:ext uri="{BB962C8B-B14F-4D97-AF65-F5344CB8AC3E}">
        <p14:creationId xmlns:p14="http://schemas.microsoft.com/office/powerpoint/2010/main" val="63050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column slide is good for comparisons</a:t>
            </a:r>
            <a:r>
              <a:rPr lang="en-US" baseline="0" dirty="0"/>
              <a:t>, for newspaper-style content, or to place an image next to text. Slides 6 and 7 are examples of how we used this template to place two images next to each other or an image and text on one slide.</a:t>
            </a:r>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5</a:t>
            </a:fld>
            <a:endParaRPr lang="en-US"/>
          </a:p>
        </p:txBody>
      </p:sp>
    </p:spTree>
    <p:extLst>
      <p:ext uri="{BB962C8B-B14F-4D97-AF65-F5344CB8AC3E}">
        <p14:creationId xmlns:p14="http://schemas.microsoft.com/office/powerpoint/2010/main" val="131553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Photo Use Guidance</a:t>
            </a:r>
          </a:p>
          <a:p>
            <a:pPr marL="0" indent="0">
              <a:buFont typeface="Arial" panose="020B0604020202020204" pitchFamily="34" charset="0"/>
              <a:buNone/>
            </a:pPr>
            <a:r>
              <a:rPr lang="en-US" sz="1200" kern="1200" dirty="0">
                <a:solidFill>
                  <a:schemeClr val="tx1"/>
                </a:solidFill>
                <a:effectLst/>
                <a:latin typeface="+mn-lt"/>
                <a:ea typeface="+mn-ea"/>
                <a:cs typeface="+mn-cs"/>
              </a:rPr>
              <a:t>According to the HHS Office of General Counsel, ASPR presentations that include photos from the internet used without the copyright holder’s permission are a potential liability for copyright infringement. To avoid this concern, only use images that are obtained: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from a known public domain repository (for example, images created by federal employees and posted to ASPR’s Flickr.com/</a:t>
            </a:r>
            <a:r>
              <a:rPr lang="en-US" sz="1200" kern="1200" dirty="0" err="1">
                <a:solidFill>
                  <a:schemeClr val="tx1"/>
                </a:solidFill>
                <a:effectLst/>
                <a:latin typeface="+mn-lt"/>
                <a:ea typeface="+mn-ea"/>
                <a:cs typeface="+mn-cs"/>
              </a:rPr>
              <a:t>phegov</a:t>
            </a:r>
            <a:r>
              <a:rPr lang="en-US" sz="1200" kern="1200" dirty="0">
                <a:solidFill>
                  <a:schemeClr val="tx1"/>
                </a:solidFill>
                <a:effectLst/>
                <a:latin typeface="+mn-lt"/>
                <a:ea typeface="+mn-ea"/>
                <a:cs typeface="+mn-cs"/>
              </a:rPr>
              <a:t> account or from the CDC photo library);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under license that warrants no infringement of copyright or violation of privacy/publicity rights; or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by procurement contract (e.g., </a:t>
            </a:r>
            <a:r>
              <a:rPr lang="en-US" sz="1200" kern="1200" dirty="0" err="1">
                <a:solidFill>
                  <a:schemeClr val="tx1"/>
                </a:solidFill>
                <a:effectLst/>
                <a:latin typeface="+mn-lt"/>
                <a:ea typeface="+mn-ea"/>
                <a:cs typeface="+mn-cs"/>
              </a:rPr>
              <a:t>iStockPhoto</a:t>
            </a:r>
            <a:r>
              <a:rPr lang="en-US" sz="1200" kern="1200" dirty="0">
                <a:solidFill>
                  <a:schemeClr val="tx1"/>
                </a:solidFill>
                <a:effectLst/>
                <a:latin typeface="+mn-lt"/>
                <a:ea typeface="+mn-ea"/>
                <a:cs typeface="+mn-cs"/>
              </a:rPr>
              <a:t> or Getty Images).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Do not use private/copyright images or video pulled from the internet. The best sources for photos are ASPR’s social media accounts, including Flickr.com/aspr.gov.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Include clear citation(s) of source(s) for each image from a known public domain repository (e.g., with images created by federal employees such as field photos from NDMS staff)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ASPR Comms maintains a subscription with Getty Images. Presenters may search this site for an appropriate photo(s) and email the photo number(s) to asprcomms@hhs.gov. A team member will download the photo(s) on your behalf for inclusion in your presentation.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C72B32-1A00-43DB-BBB8-B81738A4878E}" type="slidenum">
              <a:rPr lang="en-US" smtClean="0"/>
              <a:t>6</a:t>
            </a:fld>
            <a:endParaRPr lang="en-US"/>
          </a:p>
        </p:txBody>
      </p:sp>
    </p:spTree>
    <p:extLst>
      <p:ext uri="{BB962C8B-B14F-4D97-AF65-F5344CB8AC3E}">
        <p14:creationId xmlns:p14="http://schemas.microsoft.com/office/powerpoint/2010/main" val="9886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template was created in accordance with Section 508 of the Rehabilitation Act. </a:t>
            </a:r>
            <a:br>
              <a:rPr lang="en-US" dirty="0"/>
            </a:br>
            <a:endParaRPr lang="en-US" dirty="0"/>
          </a:p>
          <a:p>
            <a:r>
              <a:rPr lang="en-US" b="1" baseline="0" dirty="0"/>
              <a:t>Compressing Photos</a:t>
            </a:r>
          </a:p>
          <a:p>
            <a:pPr marL="342900" lvl="0" indent="-342900">
              <a:spcBef>
                <a:spcPts val="0"/>
              </a:spcBef>
              <a:buFont typeface="+mj-lt"/>
              <a:buAutoNum type="arabicPeriod"/>
            </a:pPr>
            <a:r>
              <a:rPr lang="en-US" sz="1600" dirty="0"/>
              <a:t>Right click on the picture, select </a:t>
            </a:r>
            <a:r>
              <a:rPr lang="en-US" sz="1600" i="1" dirty="0"/>
              <a:t>Format Picture</a:t>
            </a:r>
            <a:r>
              <a:rPr lang="en-US" sz="1600" dirty="0"/>
              <a:t>, then </a:t>
            </a:r>
            <a:r>
              <a:rPr lang="en-US" sz="1600" i="1" dirty="0"/>
              <a:t>Compress Pictures</a:t>
            </a:r>
            <a:endParaRPr lang="en-US" sz="1600" dirty="0"/>
          </a:p>
          <a:p>
            <a:pPr marL="342900" lvl="0" indent="-342900">
              <a:spcBef>
                <a:spcPts val="0"/>
              </a:spcBef>
              <a:buFont typeface="+mj-lt"/>
              <a:buAutoNum type="arabicPeriod"/>
            </a:pPr>
            <a:r>
              <a:rPr lang="en-US" sz="1600" dirty="0"/>
              <a:t>Uncheck </a:t>
            </a:r>
            <a:r>
              <a:rPr lang="en-US" sz="1600" i="1" dirty="0"/>
              <a:t>Apply only to this picture</a:t>
            </a:r>
            <a:r>
              <a:rPr lang="en-US" sz="1600" dirty="0"/>
              <a:t> to compress all images in the presentation and choose screen resolution</a:t>
            </a:r>
          </a:p>
          <a:p>
            <a:pPr marL="342900" lvl="0" indent="-342900">
              <a:spcBef>
                <a:spcPts val="0"/>
              </a:spcBef>
              <a:buFont typeface="+mj-lt"/>
              <a:buAutoNum type="arabicPeriod"/>
            </a:pPr>
            <a:r>
              <a:rPr lang="en-US" sz="1600" dirty="0"/>
              <a:t>Click </a:t>
            </a:r>
            <a:r>
              <a:rPr lang="en-US" sz="1600" i="1" dirty="0"/>
              <a:t>OK</a:t>
            </a:r>
          </a:p>
          <a:p>
            <a:pPr marL="342900" lvl="0" indent="-342900">
              <a:spcBef>
                <a:spcPts val="0"/>
              </a:spcBef>
              <a:buFont typeface="+mj-lt"/>
              <a:buAutoNum type="arabicPeriod"/>
            </a:pPr>
            <a:r>
              <a:rPr lang="en-US" sz="1600" dirty="0"/>
              <a:t>If you don’t see the Compress Pictures option, use the PowerPoint’s </a:t>
            </a:r>
            <a:r>
              <a:rPr lang="en-US" sz="1600" i="1" dirty="0"/>
              <a:t>Search</a:t>
            </a:r>
            <a:r>
              <a:rPr lang="en-US" sz="1600" dirty="0"/>
              <a:t> field to locate </a:t>
            </a:r>
            <a:r>
              <a:rPr lang="en-US" sz="1600" i="1" dirty="0"/>
              <a:t>Compress Pictures</a:t>
            </a:r>
            <a:r>
              <a:rPr lang="en-US" sz="1600" dirty="0"/>
              <a:t>. Follow instructions 1-3.</a:t>
            </a:r>
          </a:p>
          <a:p>
            <a:endParaRPr lang="en-US" b="1" baseline="0" dirty="0"/>
          </a:p>
          <a:p>
            <a:r>
              <a:rPr lang="en-US" b="1" baseline="0" dirty="0"/>
              <a:t>Adding Alt Text</a:t>
            </a:r>
          </a:p>
          <a:p>
            <a:pPr marL="228600" indent="-228600">
              <a:buFont typeface="+mj-lt"/>
              <a:buAutoNum type="arabicPeriod"/>
            </a:pPr>
            <a:r>
              <a:rPr lang="en-US" baseline="0" dirty="0"/>
              <a:t>Right click on the image and select </a:t>
            </a:r>
            <a:r>
              <a:rPr lang="en-US" i="1" baseline="0" dirty="0"/>
              <a:t>Edit Alt Text</a:t>
            </a:r>
            <a:r>
              <a:rPr lang="en-US" baseline="0" dirty="0"/>
              <a:t>. </a:t>
            </a:r>
          </a:p>
          <a:p>
            <a:pPr marL="228600" indent="-228600">
              <a:buFont typeface="+mj-lt"/>
              <a:buAutoNum type="arabicPeriod"/>
            </a:pPr>
            <a:r>
              <a:rPr lang="en-US" baseline="0" dirty="0"/>
              <a:t>Enter a description of the image or check </a:t>
            </a:r>
            <a:r>
              <a:rPr lang="en-US" i="1" baseline="0" dirty="0"/>
              <a:t>Mark as decorative </a:t>
            </a:r>
            <a:r>
              <a:rPr lang="en-US" i="0" baseline="0" dirty="0"/>
              <a:t>if and only if the image is for decorative purposes and does not provide any additional value to the slide. </a:t>
            </a:r>
          </a:p>
          <a:p>
            <a:endParaRPr lang="en-US" i="0" baseline="0" dirty="0"/>
          </a:p>
          <a:p>
            <a:r>
              <a:rPr lang="en-US" sz="1200" b="0" i="0" kern="1200" dirty="0">
                <a:solidFill>
                  <a:schemeClr val="tx1"/>
                </a:solidFill>
                <a:effectLst/>
                <a:latin typeface="+mn-lt"/>
                <a:ea typeface="+mn-ea"/>
                <a:cs typeface="+mn-cs"/>
              </a:rPr>
              <a:t>There is no specific limit on the number of characters in alt text, however, a good rule of thumb is a few sentences or about 160 characters. Also, keep in mind that some screen readers will stop reading alt text after about 250 characters.</a:t>
            </a:r>
            <a:endParaRPr lang="en-US" i="0" dirty="0"/>
          </a:p>
        </p:txBody>
      </p:sp>
      <p:sp>
        <p:nvSpPr>
          <p:cNvPr id="4" name="Slide Number Placeholder 3"/>
          <p:cNvSpPr>
            <a:spLocks noGrp="1"/>
          </p:cNvSpPr>
          <p:nvPr>
            <p:ph type="sldNum" sz="quarter" idx="5"/>
          </p:nvPr>
        </p:nvSpPr>
        <p:spPr/>
        <p:txBody>
          <a:bodyPr/>
          <a:lstStyle/>
          <a:p>
            <a:fld id="{47C72B32-1A00-43DB-BBB8-B81738A4878E}" type="slidenum">
              <a:rPr lang="en-US" smtClean="0"/>
              <a:t>7</a:t>
            </a:fld>
            <a:endParaRPr lang="en-US"/>
          </a:p>
        </p:txBody>
      </p:sp>
    </p:spTree>
    <p:extLst>
      <p:ext uri="{BB962C8B-B14F-4D97-AF65-F5344CB8AC3E}">
        <p14:creationId xmlns:p14="http://schemas.microsoft.com/office/powerpoint/2010/main" val="36474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It is important to use the chart feature within PowerPoint to add these type of graphics to a slide. </a:t>
            </a:r>
            <a:r>
              <a:rPr lang="en-US" dirty="0"/>
              <a:t>I</a:t>
            </a:r>
            <a:r>
              <a:rPr lang="en-US" baseline="0" dirty="0"/>
              <a:t>mages of charts or graphs created in other applications and then pasted into PowerPoint may not accurately convey all necessary information to participants who use a screen reader.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Using the PowerPoint’s chart feature exposes the tabular (Excel) information to participants who may not be able to see the image. Select the </a:t>
            </a:r>
            <a:r>
              <a:rPr lang="en-US" i="1" baseline="0" dirty="0"/>
              <a:t>Insert</a:t>
            </a:r>
            <a:r>
              <a:rPr lang="en-US" baseline="0" dirty="0"/>
              <a:t> tab, then </a:t>
            </a:r>
            <a:r>
              <a:rPr lang="en-US" i="1" baseline="0" dirty="0"/>
              <a:t>Chart</a:t>
            </a:r>
            <a:r>
              <a:rPr lang="en-US" baseline="0" dirty="0"/>
              <a:t>. Select the type of chart to include, or just use the one on this slide or the one on slide 8.</a:t>
            </a:r>
            <a:br>
              <a:rPr lang="en-US" baseline="0" dirty="0"/>
            </a:b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Assign a title, legend, and axis labels to each chart.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IMPORTANT: Use the ASPR Branded Color Template to select colors for charts and tables. </a:t>
            </a:r>
            <a:endParaRPr lang="en-US" dirty="0"/>
          </a:p>
          <a:p>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8</a:t>
            </a:fld>
            <a:endParaRPr lang="en-US"/>
          </a:p>
        </p:txBody>
      </p:sp>
    </p:spTree>
    <p:extLst>
      <p:ext uri="{BB962C8B-B14F-4D97-AF65-F5344CB8AC3E}">
        <p14:creationId xmlns:p14="http://schemas.microsoft.com/office/powerpoint/2010/main" val="294315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Likewise, it is important to insert tables into your presentation using the PowerPoint tables feature. Use the </a:t>
            </a:r>
            <a:r>
              <a:rPr lang="en-US" i="1" dirty="0"/>
              <a:t>Insert</a:t>
            </a:r>
            <a:r>
              <a:rPr lang="en-US" dirty="0"/>
              <a:t> tab above. Don’t copy and paste a table as an image into the slide.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Avoid using merged cells.</a:t>
            </a:r>
          </a:p>
          <a:p>
            <a:pPr marL="171450" indent="-171450">
              <a:buFont typeface="Arial" panose="020B0604020202020204" pitchFamily="34" charset="0"/>
              <a:buChar char="•"/>
            </a:pPr>
            <a:r>
              <a:rPr lang="en-US" dirty="0"/>
              <a:t>Ensure each table</a:t>
            </a:r>
            <a:r>
              <a:rPr lang="en-US" baseline="0" dirty="0"/>
              <a:t> contains at least one header row.</a:t>
            </a:r>
            <a:endParaRPr lang="en-US" dirty="0"/>
          </a:p>
          <a:p>
            <a:pPr marL="171450" indent="-171450">
              <a:buFont typeface="Arial" panose="020B0604020202020204" pitchFamily="34" charset="0"/>
              <a:buChar char="•"/>
            </a:pPr>
            <a:r>
              <a:rPr lang="en-US" dirty="0"/>
              <a:t>Describe the table in a brief summary.</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IMPORTANT: Use the ASPR Branded Color Template to select colors for charts and tables.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7C72B32-1A00-43DB-BBB8-B81738A4878E}" type="slidenum">
              <a:rPr lang="en-US" smtClean="0"/>
              <a:t>9</a:t>
            </a:fld>
            <a:endParaRPr lang="en-US"/>
          </a:p>
        </p:txBody>
      </p:sp>
    </p:spTree>
    <p:extLst>
      <p:ext uri="{BB962C8B-B14F-4D97-AF65-F5344CB8AC3E}">
        <p14:creationId xmlns:p14="http://schemas.microsoft.com/office/powerpoint/2010/main" val="165740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438369"/>
            <a:ext cx="9144000" cy="849952"/>
          </a:xfrm>
        </p:spPr>
        <p:txBody>
          <a:bodyPr anchor="b">
            <a:normAutofit/>
          </a:bodyPr>
          <a:lstStyle>
            <a:lvl1pPr algn="ctr">
              <a:defRPr sz="3200" b="1">
                <a:solidFill>
                  <a:srgbClr val="062E61"/>
                </a:solidFill>
                <a:latin typeface="+mj-lt"/>
                <a:cs typeface="Arial" panose="020B0604020202020204" pitchFamily="34" charset="0"/>
              </a:defRPr>
            </a:lvl1pPr>
          </a:lstStyle>
          <a:p>
            <a:r>
              <a:rPr lang="en-US" dirty="0"/>
              <a:t>Title of Presentation is Arial Bold, 32 </a:t>
            </a:r>
            <a:r>
              <a:rPr lang="en-US" dirty="0" err="1"/>
              <a:t>pt</a:t>
            </a:r>
            <a:endParaRPr lang="en-US" dirty="0"/>
          </a:p>
        </p:txBody>
      </p:sp>
      <p:sp>
        <p:nvSpPr>
          <p:cNvPr id="3" name="Subtitle 2"/>
          <p:cNvSpPr>
            <a:spLocks noGrp="1"/>
          </p:cNvSpPr>
          <p:nvPr>
            <p:ph type="subTitle" idx="1"/>
          </p:nvPr>
        </p:nvSpPr>
        <p:spPr>
          <a:xfrm>
            <a:off x="1524000" y="4036378"/>
            <a:ext cx="9144000" cy="1655762"/>
          </a:xfrm>
        </p:spPr>
        <p:txBody>
          <a:bodyPr/>
          <a:lstStyle>
            <a:lvl1pPr marL="0" indent="0" algn="ctr">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Title 1">
            <a:extLst>
              <a:ext uri="{FF2B5EF4-FFF2-40B4-BE49-F238E27FC236}">
                <a16:creationId xmlns:a16="http://schemas.microsoft.com/office/drawing/2014/main" id="{0ADA0BE1-0AE8-45B0-817C-F8D1418560DB}"/>
              </a:ext>
            </a:extLst>
          </p:cNvPr>
          <p:cNvSpPr txBox="1">
            <a:spLocks/>
          </p:cNvSpPr>
          <p:nvPr userDrawn="1"/>
        </p:nvSpPr>
        <p:spPr>
          <a:xfrm>
            <a:off x="831850" y="2268537"/>
            <a:ext cx="10515600" cy="11604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rgbClr val="001689"/>
                </a:solidFill>
                <a:latin typeface="Arial" panose="020B0604020202020204" pitchFamily="34" charset="0"/>
                <a:ea typeface="+mj-ea"/>
                <a:cs typeface="Arial" panose="020B0604020202020204" pitchFamily="34" charset="0"/>
              </a:defRPr>
            </a:lvl1pPr>
          </a:lstStyle>
          <a:p>
            <a:endParaRPr lang="en-US" dirty="0"/>
          </a:p>
        </p:txBody>
      </p:sp>
      <p:sp>
        <p:nvSpPr>
          <p:cNvPr id="10" name="TextBox 9">
            <a:extLst>
              <a:ext uri="{FF2B5EF4-FFF2-40B4-BE49-F238E27FC236}">
                <a16:creationId xmlns:a16="http://schemas.microsoft.com/office/drawing/2014/main" id="{23BC8C2D-6068-4D36-B586-085A45E8600A}"/>
              </a:ext>
            </a:extLst>
          </p:cNvPr>
          <p:cNvSpPr txBox="1"/>
          <p:nvPr userDrawn="1"/>
        </p:nvSpPr>
        <p:spPr>
          <a:xfrm>
            <a:off x="4797093" y="6348025"/>
            <a:ext cx="2667000" cy="276999"/>
          </a:xfrm>
          <a:prstGeom prst="rect">
            <a:avLst/>
          </a:prstGeom>
          <a:noFill/>
        </p:spPr>
        <p:txBody>
          <a:bodyPr wrap="square" rtlCol="0">
            <a:spAutoFit/>
          </a:bodyPr>
          <a:lstStyle/>
          <a:p>
            <a:pPr algn="ctr"/>
            <a:r>
              <a:rPr lang="en-US" sz="1200" i="1" dirty="0">
                <a:solidFill>
                  <a:srgbClr val="B06604"/>
                </a:solidFill>
              </a:rPr>
              <a:t>Unclassified</a:t>
            </a:r>
          </a:p>
        </p:txBody>
      </p:sp>
      <p:cxnSp>
        <p:nvCxnSpPr>
          <p:cNvPr id="13" name="Straight Connector 12">
            <a:extLst>
              <a:ext uri="{FF2B5EF4-FFF2-40B4-BE49-F238E27FC236}">
                <a16:creationId xmlns:a16="http://schemas.microsoft.com/office/drawing/2014/main" id="{5A22DDCB-3712-4C2C-8EE6-3FB0ACEA7735}"/>
              </a:ext>
            </a:extLst>
          </p:cNvPr>
          <p:cNvCxnSpPr>
            <a:cxnSpLocks/>
          </p:cNvCxnSpPr>
          <p:nvPr userDrawn="1"/>
        </p:nvCxnSpPr>
        <p:spPr>
          <a:xfrm>
            <a:off x="372966" y="1979943"/>
            <a:ext cx="11515255"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text, application, email&#10;&#10;Description automatically generated">
            <a:extLst>
              <a:ext uri="{FF2B5EF4-FFF2-40B4-BE49-F238E27FC236}">
                <a16:creationId xmlns:a16="http://schemas.microsoft.com/office/drawing/2014/main" id="{8C62833D-6CB2-4139-9E4F-EEE3EFA2D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12" t="9649" r="2596" b="43333"/>
          <a:stretch/>
        </p:blipFill>
        <p:spPr>
          <a:xfrm>
            <a:off x="361949" y="371475"/>
            <a:ext cx="11491678" cy="1431048"/>
          </a:xfrm>
          <a:prstGeom prst="rect">
            <a:avLst/>
          </a:prstGeom>
        </p:spPr>
      </p:pic>
    </p:spTree>
    <p:extLst>
      <p:ext uri="{BB962C8B-B14F-4D97-AF65-F5344CB8AC3E}">
        <p14:creationId xmlns:p14="http://schemas.microsoft.com/office/powerpoint/2010/main" val="356356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9069"/>
            <a:ext cx="12192000" cy="960400"/>
          </a:xfrm>
        </p:spPr>
        <p:txBody>
          <a:bodyPr>
            <a:normAutofit/>
          </a:bodyPr>
          <a:lstStyle>
            <a:lvl1pPr algn="ctr">
              <a:defRPr sz="2800" b="1">
                <a:solidFill>
                  <a:schemeClr val="tx2"/>
                </a:solidFill>
              </a:defRPr>
            </a:lvl1pPr>
          </a:lstStyle>
          <a:p>
            <a:br>
              <a:rPr lang="en-US" dirty="0"/>
            </a:br>
            <a:r>
              <a:rPr lang="en-US" dirty="0"/>
              <a:t>Slide Title is Arial Bold, 28 </a:t>
            </a:r>
            <a:r>
              <a:rPr lang="en-US" dirty="0" err="1"/>
              <a:t>pt</a:t>
            </a:r>
            <a:br>
              <a:rPr lang="en-US" dirty="0"/>
            </a:br>
            <a:endParaRPr lang="en-US" dirty="0"/>
          </a:p>
        </p:txBody>
      </p:sp>
      <p:sp>
        <p:nvSpPr>
          <p:cNvPr id="3" name="Content Placeholder 2"/>
          <p:cNvSpPr>
            <a:spLocks noGrp="1"/>
          </p:cNvSpPr>
          <p:nvPr>
            <p:ph idx="1"/>
          </p:nvPr>
        </p:nvSpPr>
        <p:spPr>
          <a:xfrm>
            <a:off x="838200" y="1373835"/>
            <a:ext cx="10515600" cy="4618830"/>
          </a:xfrm>
        </p:spPr>
        <p:txBody>
          <a:bodyPr/>
          <a:lstStyle>
            <a:lvl1pPr>
              <a:defRPr sz="2200"/>
            </a:lvl1pPr>
            <a:lvl2pPr>
              <a:buFont typeface="Arial" panose="020B0604020202020204" pitchFamily="34" charset="0"/>
              <a:buChar char="•"/>
              <a:defRPr sz="2000"/>
            </a:lvl2pPr>
            <a:lvl5pPr marL="0" indent="0">
              <a:buNone/>
              <a:defRPr/>
            </a:lvl5pPr>
          </a:lstStyle>
          <a:p>
            <a:pPr lvl="4"/>
            <a:endParaRPr lang="en-US" dirty="0"/>
          </a:p>
        </p:txBody>
      </p:sp>
      <p:cxnSp>
        <p:nvCxnSpPr>
          <p:cNvPr id="9" name="Straight Connector 8">
            <a:extLst>
              <a:ext uri="{FF2B5EF4-FFF2-40B4-BE49-F238E27FC236}">
                <a16:creationId xmlns:a16="http://schemas.microsoft.com/office/drawing/2014/main" id="{E47599A2-E8D8-4826-9DD4-BFDAC4C72ECB}"/>
              </a:ext>
            </a:extLst>
          </p:cNvPr>
          <p:cNvCxnSpPr>
            <a:cxnSpLocks/>
          </p:cNvCxnSpPr>
          <p:nvPr userDrawn="1"/>
        </p:nvCxnSpPr>
        <p:spPr>
          <a:xfrm>
            <a:off x="0" y="1088764"/>
            <a:ext cx="12186650"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C4D3EF-8E30-4CD1-980A-5E13A7FC56E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25" name="Picture 24" descr="Logo&#10;&#10;Description automatically generated">
            <a:extLst>
              <a:ext uri="{FF2B5EF4-FFF2-40B4-BE49-F238E27FC236}">
                <a16:creationId xmlns:a16="http://schemas.microsoft.com/office/drawing/2014/main" id="{30AB30B9-44F8-4B39-9B42-653ACA94979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6" name="Rectangle 25">
            <a:extLst>
              <a:ext uri="{FF2B5EF4-FFF2-40B4-BE49-F238E27FC236}">
                <a16:creationId xmlns:a16="http://schemas.microsoft.com/office/drawing/2014/main" id="{F51F1300-EAB8-40A1-96FA-0C115C703BE6}"/>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C057E4-175C-4D2C-B396-2B9578B630CF}"/>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8" name="Rectangle 27">
            <a:extLst>
              <a:ext uri="{FF2B5EF4-FFF2-40B4-BE49-F238E27FC236}">
                <a16:creationId xmlns:a16="http://schemas.microsoft.com/office/drawing/2014/main" id="{A4384BED-CAAE-4E2C-BEC7-E8A0A4E8DCB5}"/>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BED5A0A8-607B-491A-A528-C55BD31D2C0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30" name="Picture 29" descr="Assistant Secretary for Preparedness and Response logo">
            <a:extLst>
              <a:ext uri="{FF2B5EF4-FFF2-40B4-BE49-F238E27FC236}">
                <a16:creationId xmlns:a16="http://schemas.microsoft.com/office/drawing/2014/main" id="{F4ABF1AD-70FA-46EF-95B8-77956F0454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31" name="Straight Connector 30">
            <a:extLst>
              <a:ext uri="{FF2B5EF4-FFF2-40B4-BE49-F238E27FC236}">
                <a16:creationId xmlns:a16="http://schemas.microsoft.com/office/drawing/2014/main" id="{7213F975-C914-49E1-88F8-5ADF02EC61F9}"/>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69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a:extLst>
              <a:ext uri="{FF2B5EF4-FFF2-40B4-BE49-F238E27FC236}">
                <a16:creationId xmlns:a16="http://schemas.microsoft.com/office/drawing/2014/main" id="{B5C9057C-7826-47E6-A365-2ACB03640660}"/>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dirty="0"/>
              <a:t>Slide Title is Arial Bold, 28 </a:t>
            </a:r>
            <a:r>
              <a:rPr lang="en-US" dirty="0" err="1"/>
              <a:t>pt</a:t>
            </a:r>
            <a:endParaRPr lang="en-US" dirty="0"/>
          </a:p>
        </p:txBody>
      </p:sp>
      <p:cxnSp>
        <p:nvCxnSpPr>
          <p:cNvPr id="20" name="Straight Connector 19">
            <a:extLst>
              <a:ext uri="{FF2B5EF4-FFF2-40B4-BE49-F238E27FC236}">
                <a16:creationId xmlns:a16="http://schemas.microsoft.com/office/drawing/2014/main" id="{AE5DE6D9-B73B-47A4-9643-07F99BA17CB9}"/>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E67166-9776-4B21-8009-45527B65420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16" name="Picture 15" descr="Logo&#10;&#10;Description automatically generated">
            <a:extLst>
              <a:ext uri="{FF2B5EF4-FFF2-40B4-BE49-F238E27FC236}">
                <a16:creationId xmlns:a16="http://schemas.microsoft.com/office/drawing/2014/main" id="{B06C48CD-4497-492A-A3F0-99AE1EAC348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9" name="Rectangle 18">
            <a:extLst>
              <a:ext uri="{FF2B5EF4-FFF2-40B4-BE49-F238E27FC236}">
                <a16:creationId xmlns:a16="http://schemas.microsoft.com/office/drawing/2014/main" id="{9FCD5189-02C8-4707-8167-3F210F19CBCF}"/>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0CD847-FB93-4301-81F9-77484356A409}"/>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2" name="Rectangle 21">
            <a:extLst>
              <a:ext uri="{FF2B5EF4-FFF2-40B4-BE49-F238E27FC236}">
                <a16:creationId xmlns:a16="http://schemas.microsoft.com/office/drawing/2014/main" id="{614424B4-A990-4605-8CD5-1EB545A5C90D}"/>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84D89B69-C9F0-4DCA-B7B6-ACB08B4718F2}"/>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8961FABE-70BD-42F0-98E3-72A4566C8AC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090A9336-8039-475F-A271-44A9D15D9A56}"/>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3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dirty="0"/>
              <a:t>Slide Title is Arial Bold, 28 </a:t>
            </a:r>
            <a:r>
              <a:rPr lang="en-US" dirty="0" err="1"/>
              <a:t>pt</a:t>
            </a:r>
            <a:endParaRPr lang="en-US" dirty="0"/>
          </a:p>
        </p:txBody>
      </p:sp>
      <p:cxnSp>
        <p:nvCxnSpPr>
          <p:cNvPr id="22" name="Straight Connector 21">
            <a:extLst>
              <a:ext uri="{FF2B5EF4-FFF2-40B4-BE49-F238E27FC236}">
                <a16:creationId xmlns:a16="http://schemas.microsoft.com/office/drawing/2014/main" id="{27E6329A-5B46-4D77-A0DD-40D5FBA27A11}"/>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53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dirty="0"/>
              <a:t>Slide Title is Arial Bold, 28 </a:t>
            </a:r>
            <a:r>
              <a:rPr lang="en-US" dirty="0" err="1"/>
              <a:t>pt</a:t>
            </a:r>
            <a:endParaRPr lang="en-US" dirty="0"/>
          </a:p>
        </p:txBody>
      </p: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0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60E68B-1286-4D37-86DC-AD3E78E9406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dirty="0">
                <a:solidFill>
                  <a:schemeClr val="bg1"/>
                </a:solidFill>
              </a:rPr>
              <a:t>Unclassified/For Public Use</a:t>
            </a:r>
          </a:p>
        </p:txBody>
      </p:sp>
      <p:pic>
        <p:nvPicPr>
          <p:cNvPr id="11" name="Picture 10" descr="Logo&#10;&#10;Description automatically generated">
            <a:extLst>
              <a:ext uri="{FF2B5EF4-FFF2-40B4-BE49-F238E27FC236}">
                <a16:creationId xmlns:a16="http://schemas.microsoft.com/office/drawing/2014/main" id="{122A477A-5D8B-4233-BAC5-76A4E047C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4" name="Rectangle 13">
            <a:extLst>
              <a:ext uri="{FF2B5EF4-FFF2-40B4-BE49-F238E27FC236}">
                <a16:creationId xmlns:a16="http://schemas.microsoft.com/office/drawing/2014/main" id="{6FFF2A5B-4073-4F87-9F45-03256D637C62}"/>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56A770-40EF-4545-86C4-ADA8942D14F5}"/>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dirty="0">
                <a:solidFill>
                  <a:schemeClr val="bg1"/>
                </a:solidFill>
              </a:rPr>
              <a:t>Unclassified</a:t>
            </a:r>
          </a:p>
        </p:txBody>
      </p:sp>
      <p:sp>
        <p:nvSpPr>
          <p:cNvPr id="22" name="Rectangle 21">
            <a:extLst>
              <a:ext uri="{FF2B5EF4-FFF2-40B4-BE49-F238E27FC236}">
                <a16:creationId xmlns:a16="http://schemas.microsoft.com/office/drawing/2014/main" id="{32497D02-4FEF-42B9-B31C-D64A3ED0DD6A}"/>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CAECB363-F096-4D83-99FE-46D5B9AA314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dirty="0">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5E2A1D22-C87C-45B1-80E7-62B28E57EE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549DA0A1-2E1E-4768-909F-120BF3F73F2E}"/>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413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F2191-8985-4D5D-8869-1576A3D2A742}" type="datetime1">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535D6-2841-4267-A5CC-5FCF967988C4}" type="slidenum">
              <a:rPr lang="en-US" smtClean="0"/>
              <a:t>‹#›</a:t>
            </a:fld>
            <a:endParaRPr lang="en-US"/>
          </a:p>
        </p:txBody>
      </p:sp>
    </p:spTree>
    <p:extLst>
      <p:ext uri="{BB962C8B-B14F-4D97-AF65-F5344CB8AC3E}">
        <p14:creationId xmlns:p14="http://schemas.microsoft.com/office/powerpoint/2010/main" val="19277486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5" r:id="rId4"/>
    <p:sldLayoutId id="2147483677" r:id="rId5"/>
    <p:sldLayoutId id="2147483676"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Level 1">
            <a:extLst>
              <a:ext uri="{FF2B5EF4-FFF2-40B4-BE49-F238E27FC236}">
                <a16:creationId xmlns:a16="http://schemas.microsoft.com/office/drawing/2014/main" id="{B96999AF-3927-4D7C-B613-AB6B4CBB05F4}"/>
              </a:ext>
            </a:extLst>
          </p:cNvPr>
          <p:cNvSpPr>
            <a:spLocks noGrp="1"/>
          </p:cNvSpPr>
          <p:nvPr>
            <p:ph type="ctrTitle"/>
          </p:nvPr>
        </p:nvSpPr>
        <p:spPr/>
        <p:txBody>
          <a:bodyPr/>
          <a:lstStyle/>
          <a:p>
            <a:r>
              <a:rPr lang="en-US" dirty="0">
                <a:solidFill>
                  <a:srgbClr val="062E61"/>
                </a:solidFill>
              </a:rPr>
              <a:t>Title of Presentation is Arial Bold, 32 </a:t>
            </a:r>
            <a:r>
              <a:rPr lang="en-US" dirty="0" err="1">
                <a:solidFill>
                  <a:srgbClr val="062E61"/>
                </a:solidFill>
              </a:rPr>
              <a:t>pt</a:t>
            </a:r>
            <a:endParaRPr lang="en-US" dirty="0">
              <a:solidFill>
                <a:srgbClr val="062E61"/>
              </a:solidFill>
            </a:endParaRPr>
          </a:p>
        </p:txBody>
      </p:sp>
      <p:sp>
        <p:nvSpPr>
          <p:cNvPr id="5" name="Subtitle 4">
            <a:extLst>
              <a:ext uri="{FF2B5EF4-FFF2-40B4-BE49-F238E27FC236}">
                <a16:creationId xmlns:a16="http://schemas.microsoft.com/office/drawing/2014/main" id="{29D16DBD-D208-4553-9795-E04BE947053D}"/>
              </a:ext>
            </a:extLst>
          </p:cNvPr>
          <p:cNvSpPr>
            <a:spLocks noGrp="1"/>
          </p:cNvSpPr>
          <p:nvPr>
            <p:ph type="subTitle" idx="1"/>
          </p:nvPr>
        </p:nvSpPr>
        <p:spPr>
          <a:xfrm>
            <a:off x="1524000" y="3602038"/>
            <a:ext cx="9144000" cy="1969422"/>
          </a:xfrm>
        </p:spPr>
        <p:txBody>
          <a:bodyPr>
            <a:normAutofit/>
          </a:bodyPr>
          <a:lstStyle/>
          <a:p>
            <a:r>
              <a:rPr lang="en-US" sz="2200" dirty="0"/>
              <a:t>Presenter’s Name and Credentials is Arial 22 </a:t>
            </a:r>
            <a:r>
              <a:rPr lang="en-US" sz="2200" dirty="0" err="1"/>
              <a:t>pt</a:t>
            </a:r>
            <a:endParaRPr lang="en-US" sz="2200" dirty="0"/>
          </a:p>
          <a:p>
            <a:r>
              <a:rPr lang="en-US" sz="2200" dirty="0"/>
              <a:t>Presenter’s Job Title, ASPR Program/Division</a:t>
            </a:r>
          </a:p>
          <a:p>
            <a:r>
              <a:rPr lang="en-US" sz="2200" dirty="0"/>
              <a:t>Name of Meeting and Location (City, State)</a:t>
            </a:r>
          </a:p>
          <a:p>
            <a:r>
              <a:rPr lang="en-US" sz="2200" dirty="0"/>
              <a:t>Date of Meeting</a:t>
            </a:r>
          </a:p>
        </p:txBody>
      </p:sp>
    </p:spTree>
    <p:extLst>
      <p:ext uri="{BB962C8B-B14F-4D97-AF65-F5344CB8AC3E}">
        <p14:creationId xmlns:p14="http://schemas.microsoft.com/office/powerpoint/2010/main" val="355645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lstStyle/>
          <a:p>
            <a:r>
              <a:rPr lang="en-US" dirty="0">
                <a:solidFill>
                  <a:schemeClr val="tx2"/>
                </a:solidFill>
              </a:rPr>
              <a:t>Closing-Contact Slide Arial Bold, 28pt</a:t>
            </a:r>
          </a:p>
        </p:txBody>
      </p:sp>
      <p:sp>
        <p:nvSpPr>
          <p:cNvPr id="3" name="Content Placeholder 2"/>
          <p:cNvSpPr>
            <a:spLocks noGrp="1"/>
          </p:cNvSpPr>
          <p:nvPr>
            <p:ph idx="1"/>
          </p:nvPr>
        </p:nvSpPr>
        <p:spPr>
          <a:xfrm>
            <a:off x="609600" y="2413001"/>
            <a:ext cx="10972800" cy="2031999"/>
          </a:xfrm>
        </p:spPr>
        <p:txBody>
          <a:bodyPr>
            <a:normAutofit/>
          </a:bodyPr>
          <a:lstStyle/>
          <a:p>
            <a:pPr marL="0" indent="0" algn="ctr">
              <a:buNone/>
            </a:pPr>
            <a:r>
              <a:rPr lang="en-US" dirty="0">
                <a:solidFill>
                  <a:schemeClr val="tx1"/>
                </a:solidFill>
              </a:rPr>
              <a:t>Presenter’s name, credentials, </a:t>
            </a:r>
          </a:p>
          <a:p>
            <a:pPr marL="0" indent="0" algn="ctr">
              <a:buNone/>
            </a:pPr>
            <a:r>
              <a:rPr lang="en-US" dirty="0">
                <a:solidFill>
                  <a:schemeClr val="tx1"/>
                </a:solidFill>
              </a:rPr>
              <a:t>Job Title and program/division affiliation</a:t>
            </a:r>
          </a:p>
          <a:p>
            <a:pPr marL="0" indent="0" algn="ctr">
              <a:buNone/>
            </a:pPr>
            <a:r>
              <a:rPr lang="en-US" dirty="0">
                <a:solidFill>
                  <a:schemeClr val="tx1"/>
                </a:solidFill>
              </a:rPr>
              <a:t>Email address</a:t>
            </a:r>
          </a:p>
          <a:p>
            <a:pPr marL="0" indent="0" algn="ctr">
              <a:buNone/>
            </a:pPr>
            <a:r>
              <a:rPr lang="en-US" dirty="0">
                <a:solidFill>
                  <a:schemeClr val="tx1"/>
                </a:solidFill>
              </a:rPr>
              <a:t>Website address</a:t>
            </a:r>
          </a:p>
          <a:p>
            <a:pPr lvl="1"/>
            <a:endParaRPr lang="en-US" dirty="0"/>
          </a:p>
          <a:p>
            <a:pPr marL="609585" indent="-609585" algn="ctr">
              <a:buFont typeface="+mj-lt"/>
              <a:buAutoNum type="arabicPeriod"/>
            </a:pPr>
            <a:endParaRPr lang="en-US" dirty="0"/>
          </a:p>
          <a:p>
            <a:pPr lvl="1" algn="ctr"/>
            <a:endParaRPr lang="en-US" dirty="0"/>
          </a:p>
        </p:txBody>
      </p:sp>
    </p:spTree>
    <p:extLst>
      <p:ext uri="{BB962C8B-B14F-4D97-AF65-F5344CB8AC3E}">
        <p14:creationId xmlns:p14="http://schemas.microsoft.com/office/powerpoint/2010/main" val="206579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a:xfrm>
            <a:off x="561219" y="92736"/>
            <a:ext cx="10972800" cy="1143000"/>
          </a:xfrm>
        </p:spPr>
        <p:txBody>
          <a:bodyPr/>
          <a:lstStyle/>
          <a:p>
            <a:r>
              <a:rPr lang="en-US" dirty="0">
                <a:solidFill>
                  <a:schemeClr val="tx2"/>
                </a:solidFill>
              </a:rPr>
              <a:t>Wait! Check 508 Compliance</a:t>
            </a:r>
          </a:p>
        </p:txBody>
      </p:sp>
      <p:sp>
        <p:nvSpPr>
          <p:cNvPr id="3" name="Content Placeholder 2"/>
          <p:cNvSpPr>
            <a:spLocks noGrp="1"/>
          </p:cNvSpPr>
          <p:nvPr>
            <p:ph idx="1"/>
          </p:nvPr>
        </p:nvSpPr>
        <p:spPr>
          <a:xfrm>
            <a:off x="609600" y="1752600"/>
            <a:ext cx="10972800" cy="3352800"/>
          </a:xfrm>
        </p:spPr>
        <p:txBody>
          <a:bodyPr>
            <a:normAutofit/>
          </a:bodyPr>
          <a:lstStyle/>
          <a:p>
            <a:pPr marL="0" indent="0">
              <a:spcBef>
                <a:spcPts val="1200"/>
              </a:spcBef>
              <a:buNone/>
            </a:pPr>
            <a:r>
              <a:rPr lang="en-US" dirty="0">
                <a:solidFill>
                  <a:schemeClr val="tx1"/>
                </a:solidFill>
              </a:rPr>
              <a:t>At ASPR, we strive to maintain 508 compliance and accessibility best practices. Prior to submitting your presentation for clearance, please incorporate these best practices:</a:t>
            </a:r>
          </a:p>
          <a:p>
            <a:r>
              <a:rPr lang="en-US" dirty="0">
                <a:solidFill>
                  <a:schemeClr val="tx1"/>
                </a:solidFill>
              </a:rPr>
              <a:t>Check the reading order of each slide.</a:t>
            </a:r>
          </a:p>
          <a:p>
            <a:r>
              <a:rPr lang="en-US" dirty="0">
                <a:solidFill>
                  <a:schemeClr val="tx1"/>
                </a:solidFill>
              </a:rPr>
              <a:t>Set the title attribute in the Document Properties.</a:t>
            </a:r>
          </a:p>
          <a:p>
            <a:r>
              <a:rPr lang="en-US" dirty="0">
                <a:solidFill>
                  <a:schemeClr val="tx1"/>
                </a:solidFill>
              </a:rPr>
              <a:t>Set a default language for the document.</a:t>
            </a:r>
          </a:p>
          <a:p>
            <a:r>
              <a:rPr lang="en-US" dirty="0">
                <a:solidFill>
                  <a:schemeClr val="tx1"/>
                </a:solidFill>
              </a:rPr>
              <a:t>Run the Accessibility Check.</a:t>
            </a:r>
          </a:p>
          <a:p>
            <a:pPr marL="0" indent="0">
              <a:buNone/>
            </a:pPr>
            <a:endParaRPr lang="en-US" dirty="0"/>
          </a:p>
          <a:p>
            <a:pPr lvl="1"/>
            <a:endParaRPr lang="en-US" dirty="0"/>
          </a:p>
          <a:p>
            <a:pPr marL="609585" indent="-609585" algn="ctr">
              <a:buFont typeface="+mj-lt"/>
              <a:buAutoNum type="arabicPeriod"/>
            </a:pPr>
            <a:endParaRPr lang="en-US" dirty="0"/>
          </a:p>
          <a:p>
            <a:pPr lvl="1" algn="ctr"/>
            <a:endParaRPr lang="en-US" dirty="0"/>
          </a:p>
        </p:txBody>
      </p:sp>
    </p:spTree>
    <p:extLst>
      <p:ext uri="{BB962C8B-B14F-4D97-AF65-F5344CB8AC3E}">
        <p14:creationId xmlns:p14="http://schemas.microsoft.com/office/powerpoint/2010/main" val="237082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descr="null"/>
          <p:cNvSpPr/>
          <p:nvPr/>
        </p:nvSpPr>
        <p:spPr>
          <a:xfrm>
            <a:off x="1" y="-12046"/>
            <a:ext cx="5791200" cy="6391581"/>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ight Triangle 35" descr="null"/>
          <p:cNvSpPr/>
          <p:nvPr/>
        </p:nvSpPr>
        <p:spPr>
          <a:xfrm>
            <a:off x="5797476" y="-70679"/>
            <a:ext cx="2283961" cy="6450213"/>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ight Triangle 26" descr="null"/>
          <p:cNvSpPr/>
          <p:nvPr/>
        </p:nvSpPr>
        <p:spPr>
          <a:xfrm>
            <a:off x="5791201" y="-2"/>
            <a:ext cx="1762273" cy="6379537"/>
          </a:xfrm>
          <a:prstGeom prst="rtTriangle">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0" name="Group 39" descr="Contact us icon"/>
          <p:cNvGrpSpPr/>
          <p:nvPr/>
        </p:nvGrpSpPr>
        <p:grpSpPr>
          <a:xfrm>
            <a:off x="5283907" y="743178"/>
            <a:ext cx="4360583" cy="4239128"/>
            <a:chOff x="5715000" y="142795"/>
            <a:chExt cx="3270437" cy="3179346"/>
          </a:xfrm>
        </p:grpSpPr>
        <p:sp>
          <p:nvSpPr>
            <p:cNvPr id="18" name="Oval 17"/>
            <p:cNvSpPr/>
            <p:nvPr/>
          </p:nvSpPr>
          <p:spPr>
            <a:xfrm>
              <a:off x="5715000" y="142795"/>
              <a:ext cx="3270437" cy="3179346"/>
            </a:xfrm>
            <a:prstGeom prst="ellipse">
              <a:avLst/>
            </a:prstGeom>
            <a:solidFill>
              <a:schemeClr val="bg1"/>
            </a:solidFill>
            <a:ln w="38100">
              <a:solidFill>
                <a:srgbClr val="062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5885414" y="333834"/>
              <a:ext cx="2923102" cy="2797268"/>
            </a:xfrm>
            <a:prstGeom prst="ellipse">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online icon"/>
            <p:cNvPicPr>
              <a:picLocks noChangeAspect="1"/>
            </p:cNvPicPr>
            <p:nvPr/>
          </p:nvPicPr>
          <p:blipFill>
            <a:blip r:embed="rId3">
              <a:extLst>
                <a:ext uri="{28A0092B-C50C-407E-A947-70E740481C1C}">
                  <a14:useLocalDpi xmlns:a14="http://schemas.microsoft.com/office/drawing/2010/main" val="0"/>
                </a:ext>
              </a:extLst>
            </a:blip>
            <a:srcRect/>
            <a:stretch/>
          </p:blipFill>
          <p:spPr>
            <a:xfrm>
              <a:off x="6834350" y="695589"/>
              <a:ext cx="1053110" cy="1023083"/>
            </a:xfrm>
            <a:prstGeom prst="rect">
              <a:avLst/>
            </a:prstGeom>
            <a:noFill/>
            <a:ln w="38100">
              <a:noFill/>
            </a:ln>
          </p:spPr>
        </p:pic>
      </p:grpSp>
      <p:sp>
        <p:nvSpPr>
          <p:cNvPr id="2" name="Title 1"/>
          <p:cNvSpPr>
            <a:spLocks noGrp="1"/>
          </p:cNvSpPr>
          <p:nvPr>
            <p:ph type="title" idx="4294967295"/>
          </p:nvPr>
        </p:nvSpPr>
        <p:spPr>
          <a:xfrm>
            <a:off x="5555590" y="3068372"/>
            <a:ext cx="3506787" cy="960437"/>
          </a:xfrm>
        </p:spPr>
        <p:txBody>
          <a:bodyPr>
            <a:normAutofit fontScale="90000"/>
          </a:bodyPr>
          <a:lstStyle/>
          <a:p>
            <a:pPr algn="ctr"/>
            <a:r>
              <a:rPr lang="en-US" sz="4800" b="1" dirty="0">
                <a:solidFill>
                  <a:srgbClr val="062E61"/>
                </a:solidFill>
              </a:rPr>
              <a:t>Find Us Online</a:t>
            </a:r>
          </a:p>
        </p:txBody>
      </p:sp>
      <p:sp>
        <p:nvSpPr>
          <p:cNvPr id="47" name="TextBox 46">
            <a:extLst>
              <a:ext uri="{FF2B5EF4-FFF2-40B4-BE49-F238E27FC236}">
                <a16:creationId xmlns:a16="http://schemas.microsoft.com/office/drawing/2014/main" id="{10FDF10C-D6F2-4578-A57E-5B3089B51717}"/>
              </a:ext>
            </a:extLst>
          </p:cNvPr>
          <p:cNvSpPr txBox="1"/>
          <p:nvPr/>
        </p:nvSpPr>
        <p:spPr>
          <a:xfrm>
            <a:off x="8529537" y="4947492"/>
            <a:ext cx="3143514" cy="830997"/>
          </a:xfrm>
          <a:prstGeom prst="rect">
            <a:avLst/>
          </a:prstGeom>
          <a:noFill/>
        </p:spPr>
        <p:txBody>
          <a:bodyPr wrap="square" rtlCol="0">
            <a:spAutoFit/>
          </a:bodyPr>
          <a:lstStyle/>
          <a:p>
            <a:r>
              <a:rPr lang="en-US" sz="2400" b="1" dirty="0"/>
              <a:t>Contact Name</a:t>
            </a:r>
          </a:p>
          <a:p>
            <a:r>
              <a:rPr lang="en-US" sz="2400" b="1" dirty="0"/>
              <a:t>Contact Email</a:t>
            </a:r>
          </a:p>
        </p:txBody>
      </p:sp>
      <p:pic>
        <p:nvPicPr>
          <p:cNvPr id="32" name="Picture 31" descr="Online (interne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33" y="298988"/>
            <a:ext cx="435868" cy="435868"/>
          </a:xfrm>
          <a:prstGeom prst="rect">
            <a:avLst/>
          </a:prstGeom>
          <a:noFill/>
        </p:spPr>
      </p:pic>
      <p:sp>
        <p:nvSpPr>
          <p:cNvPr id="19" name="TextBox 18"/>
          <p:cNvSpPr txBox="1"/>
          <p:nvPr/>
        </p:nvSpPr>
        <p:spPr>
          <a:xfrm>
            <a:off x="1115503" y="188935"/>
            <a:ext cx="2555449" cy="666977"/>
          </a:xfrm>
          <a:prstGeom prst="rect">
            <a:avLst/>
          </a:prstGeom>
          <a:noFill/>
        </p:spPr>
        <p:txBody>
          <a:bodyPr wrap="square" rtlCol="0">
            <a:spAutoFit/>
          </a:bodyPr>
          <a:lstStyle/>
          <a:p>
            <a:r>
              <a:rPr lang="en-US" sz="1867" b="1" dirty="0">
                <a:solidFill>
                  <a:schemeClr val="bg1"/>
                </a:solidFill>
              </a:rPr>
              <a:t>On the Web</a:t>
            </a:r>
            <a:r>
              <a:rPr lang="en-US" sz="1867" dirty="0">
                <a:solidFill>
                  <a:schemeClr val="bg1"/>
                </a:solidFill>
              </a:rPr>
              <a:t>:</a:t>
            </a:r>
            <a:r>
              <a:rPr lang="en-US" sz="1867" b="1" dirty="0">
                <a:solidFill>
                  <a:schemeClr val="bg1"/>
                </a:solidFill>
              </a:rPr>
              <a:t> </a:t>
            </a:r>
          </a:p>
          <a:p>
            <a:r>
              <a:rPr lang="en-US" sz="1867" dirty="0">
                <a:solidFill>
                  <a:schemeClr val="bg1"/>
                </a:solidFill>
              </a:rPr>
              <a:t>aspr.hhs.gov</a:t>
            </a:r>
            <a:endParaRPr lang="en-US" sz="2400" dirty="0"/>
          </a:p>
        </p:txBody>
      </p:sp>
      <p:pic>
        <p:nvPicPr>
          <p:cNvPr id="25" name="Picture 24" descr="Facebook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367" y="1073665"/>
            <a:ext cx="251099" cy="436446"/>
          </a:xfrm>
          <a:prstGeom prst="rect">
            <a:avLst/>
          </a:prstGeom>
          <a:noFill/>
          <a:ln>
            <a:solidFill>
              <a:schemeClr val="tx2"/>
            </a:solidFill>
          </a:ln>
        </p:spPr>
      </p:pic>
      <p:sp>
        <p:nvSpPr>
          <p:cNvPr id="21" name="TextBox 20"/>
          <p:cNvSpPr txBox="1"/>
          <p:nvPr/>
        </p:nvSpPr>
        <p:spPr>
          <a:xfrm>
            <a:off x="1115503" y="922223"/>
            <a:ext cx="3796559" cy="666977"/>
          </a:xfrm>
          <a:prstGeom prst="rect">
            <a:avLst/>
          </a:prstGeom>
          <a:noFill/>
        </p:spPr>
        <p:txBody>
          <a:bodyPr wrap="square" rtlCol="0">
            <a:spAutoFit/>
          </a:bodyPr>
          <a:lstStyle/>
          <a:p>
            <a:r>
              <a:rPr lang="en-US" sz="1867" b="1" dirty="0">
                <a:solidFill>
                  <a:schemeClr val="bg1"/>
                </a:solidFill>
              </a:rPr>
              <a:t>Facebook</a:t>
            </a:r>
            <a:r>
              <a:rPr lang="en-US" sz="1867" dirty="0">
                <a:solidFill>
                  <a:schemeClr val="bg1"/>
                </a:solidFill>
              </a:rPr>
              <a:t>:</a:t>
            </a:r>
            <a:r>
              <a:rPr lang="en-US" sz="1867" b="1" dirty="0">
                <a:solidFill>
                  <a:schemeClr val="bg1"/>
                </a:solidFill>
              </a:rPr>
              <a:t> </a:t>
            </a:r>
          </a:p>
          <a:p>
            <a:pPr>
              <a:spcAft>
                <a:spcPts val="800"/>
              </a:spcAft>
            </a:pPr>
            <a:r>
              <a:rPr lang="en-US" sz="1867" dirty="0">
                <a:solidFill>
                  <a:schemeClr val="bg1"/>
                </a:solidFill>
              </a:rPr>
              <a:t>facebook.com/ASPRgov</a:t>
            </a:r>
            <a:endParaRPr lang="en-US" sz="1867" dirty="0"/>
          </a:p>
        </p:txBody>
      </p:sp>
      <p:pic>
        <p:nvPicPr>
          <p:cNvPr id="28" name="Picture 27" descr="Twitter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222" y="1825286"/>
            <a:ext cx="447391" cy="457467"/>
          </a:xfrm>
          <a:prstGeom prst="rect">
            <a:avLst/>
          </a:prstGeom>
        </p:spPr>
      </p:pic>
      <p:sp>
        <p:nvSpPr>
          <p:cNvPr id="20" name="TextBox 19"/>
          <p:cNvSpPr txBox="1"/>
          <p:nvPr/>
        </p:nvSpPr>
        <p:spPr>
          <a:xfrm>
            <a:off x="1115503" y="1655513"/>
            <a:ext cx="3748412" cy="666977"/>
          </a:xfrm>
          <a:prstGeom prst="rect">
            <a:avLst/>
          </a:prstGeom>
          <a:noFill/>
        </p:spPr>
        <p:txBody>
          <a:bodyPr wrap="square" rtlCol="0">
            <a:spAutoFit/>
          </a:bodyPr>
          <a:lstStyle/>
          <a:p>
            <a:r>
              <a:rPr lang="en-US" sz="1867" b="1" dirty="0">
                <a:solidFill>
                  <a:schemeClr val="bg1"/>
                </a:solidFill>
              </a:rPr>
              <a:t>Twitter</a:t>
            </a:r>
            <a:r>
              <a:rPr lang="en-US" sz="1867" dirty="0">
                <a:solidFill>
                  <a:schemeClr val="bg1"/>
                </a:solidFill>
              </a:rPr>
              <a:t>:</a:t>
            </a:r>
            <a:endParaRPr lang="en-US" sz="1867" b="1" dirty="0">
              <a:solidFill>
                <a:schemeClr val="bg1"/>
              </a:solidFill>
            </a:endParaRPr>
          </a:p>
          <a:p>
            <a:r>
              <a:rPr lang="en-US" sz="1867" b="1" dirty="0">
                <a:solidFill>
                  <a:schemeClr val="bg1"/>
                </a:solidFill>
              </a:rPr>
              <a:t>t</a:t>
            </a:r>
            <a:r>
              <a:rPr lang="en-US" sz="1867" dirty="0">
                <a:solidFill>
                  <a:schemeClr val="bg1"/>
                </a:solidFill>
              </a:rPr>
              <a:t>witter.com/ASPRgov</a:t>
            </a:r>
            <a:endParaRPr lang="en-US" sz="1867" dirty="0"/>
          </a:p>
        </p:txBody>
      </p:sp>
      <p:pic>
        <p:nvPicPr>
          <p:cNvPr id="56" name="Picture 55" descr="Twitter icon">
            <a:extLst>
              <a:ext uri="{FF2B5EF4-FFF2-40B4-BE49-F238E27FC236}">
                <a16:creationId xmlns:a16="http://schemas.microsoft.com/office/drawing/2014/main" id="{D778C843-E435-4043-A300-EE0D68A000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713" y="2556807"/>
            <a:ext cx="447391" cy="457467"/>
          </a:xfrm>
          <a:prstGeom prst="rect">
            <a:avLst/>
          </a:prstGeom>
        </p:spPr>
      </p:pic>
      <p:sp>
        <p:nvSpPr>
          <p:cNvPr id="52" name="TextBox 51">
            <a:extLst>
              <a:ext uri="{FF2B5EF4-FFF2-40B4-BE49-F238E27FC236}">
                <a16:creationId xmlns:a16="http://schemas.microsoft.com/office/drawing/2014/main" id="{0CF33AD4-2F44-47AD-AD20-2583A07B7D37}"/>
              </a:ext>
            </a:extLst>
          </p:cNvPr>
          <p:cNvSpPr txBox="1"/>
          <p:nvPr/>
        </p:nvSpPr>
        <p:spPr>
          <a:xfrm>
            <a:off x="1115502" y="2429839"/>
            <a:ext cx="4543659" cy="666977"/>
          </a:xfrm>
          <a:prstGeom prst="rect">
            <a:avLst/>
          </a:prstGeom>
          <a:noFill/>
        </p:spPr>
        <p:txBody>
          <a:bodyPr wrap="square" rtlCol="0">
            <a:spAutoFit/>
          </a:bodyPr>
          <a:lstStyle/>
          <a:p>
            <a:r>
              <a:rPr lang="en-US" sz="1867" b="1" dirty="0">
                <a:solidFill>
                  <a:schemeClr val="bg1"/>
                </a:solidFill>
              </a:rPr>
              <a:t>Twitter: Dawn O’Connell</a:t>
            </a:r>
          </a:p>
          <a:p>
            <a:r>
              <a:rPr lang="en-US" sz="1867" dirty="0">
                <a:solidFill>
                  <a:schemeClr val="bg1"/>
                </a:solidFill>
              </a:rPr>
              <a:t>twitter.com/HHS_ASPR</a:t>
            </a:r>
            <a:endParaRPr lang="en-US" sz="1867" b="1" u="sng" dirty="0">
              <a:solidFill>
                <a:schemeClr val="bg1"/>
              </a:solidFill>
            </a:endParaRPr>
          </a:p>
        </p:txBody>
      </p:sp>
      <p:pic>
        <p:nvPicPr>
          <p:cNvPr id="31" name="Picture 30" descr="Instagram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970" y="3284144"/>
            <a:ext cx="440228" cy="440228"/>
          </a:xfrm>
          <a:prstGeom prst="rect">
            <a:avLst/>
          </a:prstGeom>
        </p:spPr>
      </p:pic>
      <p:sp>
        <p:nvSpPr>
          <p:cNvPr id="29" name="TextBox 28"/>
          <p:cNvSpPr txBox="1"/>
          <p:nvPr/>
        </p:nvSpPr>
        <p:spPr>
          <a:xfrm>
            <a:off x="1115503" y="3163127"/>
            <a:ext cx="4334782" cy="666977"/>
          </a:xfrm>
          <a:prstGeom prst="rect">
            <a:avLst/>
          </a:prstGeom>
          <a:noFill/>
        </p:spPr>
        <p:txBody>
          <a:bodyPr wrap="square" rtlCol="0">
            <a:spAutoFit/>
          </a:bodyPr>
          <a:lstStyle/>
          <a:p>
            <a:r>
              <a:rPr lang="en-US" sz="1867" b="1" dirty="0">
                <a:solidFill>
                  <a:schemeClr val="bg1"/>
                </a:solidFill>
              </a:rPr>
              <a:t>Instagram</a:t>
            </a:r>
            <a:r>
              <a:rPr lang="en-US" sz="1867" dirty="0">
                <a:solidFill>
                  <a:schemeClr val="bg1"/>
                </a:solidFill>
              </a:rPr>
              <a:t>: </a:t>
            </a:r>
          </a:p>
          <a:p>
            <a:r>
              <a:rPr lang="en-US" sz="1867" dirty="0">
                <a:solidFill>
                  <a:schemeClr val="bg1"/>
                </a:solidFill>
              </a:rPr>
              <a:t>instagram.com/ASPRgov/</a:t>
            </a:r>
            <a:endParaRPr lang="en-US" sz="1867" dirty="0"/>
          </a:p>
        </p:txBody>
      </p:sp>
      <p:pic>
        <p:nvPicPr>
          <p:cNvPr id="48" name="Picture 47" descr="A picture containing icon&#10;&#10;Description automatically generated">
            <a:extLst>
              <a:ext uri="{FF2B5EF4-FFF2-40B4-BE49-F238E27FC236}">
                <a16:creationId xmlns:a16="http://schemas.microsoft.com/office/drawing/2014/main" id="{458EFF59-4854-4B34-AAF8-AA220024666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81222" y="4052232"/>
            <a:ext cx="426477" cy="307788"/>
          </a:xfrm>
          <a:prstGeom prst="rect">
            <a:avLst/>
          </a:prstGeom>
        </p:spPr>
      </p:pic>
      <p:sp>
        <p:nvSpPr>
          <p:cNvPr id="22" name="TextBox 21"/>
          <p:cNvSpPr txBox="1"/>
          <p:nvPr/>
        </p:nvSpPr>
        <p:spPr>
          <a:xfrm>
            <a:off x="1115503" y="3896417"/>
            <a:ext cx="5169615" cy="666977"/>
          </a:xfrm>
          <a:prstGeom prst="rect">
            <a:avLst/>
          </a:prstGeom>
          <a:noFill/>
        </p:spPr>
        <p:txBody>
          <a:bodyPr wrap="square" rtlCol="0">
            <a:spAutoFit/>
          </a:bodyPr>
          <a:lstStyle/>
          <a:p>
            <a:r>
              <a:rPr lang="en-US" sz="1867" b="1" dirty="0">
                <a:solidFill>
                  <a:schemeClr val="bg1"/>
                </a:solidFill>
              </a:rPr>
              <a:t>YouTube:</a:t>
            </a:r>
            <a:r>
              <a:rPr lang="en-US" sz="1867" dirty="0"/>
              <a:t>: </a:t>
            </a:r>
          </a:p>
          <a:p>
            <a:r>
              <a:rPr lang="en-US" sz="1867" dirty="0">
                <a:solidFill>
                  <a:schemeClr val="bg1"/>
                </a:solidFill>
              </a:rPr>
              <a:t>youtube.com/c/ASPRgov</a:t>
            </a:r>
            <a:endParaRPr lang="en-US" sz="1867" dirty="0"/>
          </a:p>
        </p:txBody>
      </p:sp>
      <p:pic>
        <p:nvPicPr>
          <p:cNvPr id="49" name="Picture 48" descr="Icon&#10;&#10;Description automatically generated">
            <a:extLst>
              <a:ext uri="{FF2B5EF4-FFF2-40B4-BE49-F238E27FC236}">
                <a16:creationId xmlns:a16="http://schemas.microsoft.com/office/drawing/2014/main" id="{18F1C5B2-4A1F-412D-861A-6D9178DD6FB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90465" y="4786504"/>
            <a:ext cx="381514" cy="375063"/>
          </a:xfrm>
          <a:prstGeom prst="rect">
            <a:avLst/>
          </a:prstGeom>
        </p:spPr>
      </p:pic>
      <p:sp>
        <p:nvSpPr>
          <p:cNvPr id="58" name="TextBox 57">
            <a:extLst>
              <a:ext uri="{FF2B5EF4-FFF2-40B4-BE49-F238E27FC236}">
                <a16:creationId xmlns:a16="http://schemas.microsoft.com/office/drawing/2014/main" id="{5CCB8D1F-618D-46E3-8BAE-479C6B59C3D4}"/>
              </a:ext>
            </a:extLst>
          </p:cNvPr>
          <p:cNvSpPr txBox="1"/>
          <p:nvPr/>
        </p:nvSpPr>
        <p:spPr>
          <a:xfrm>
            <a:off x="1115503" y="4629707"/>
            <a:ext cx="5169615" cy="666977"/>
          </a:xfrm>
          <a:prstGeom prst="rect">
            <a:avLst/>
          </a:prstGeom>
          <a:noFill/>
        </p:spPr>
        <p:txBody>
          <a:bodyPr wrap="square" rtlCol="0">
            <a:spAutoFit/>
          </a:bodyPr>
          <a:lstStyle/>
          <a:p>
            <a:r>
              <a:rPr lang="en-US" sz="1867" b="1" dirty="0">
                <a:solidFill>
                  <a:schemeClr val="bg1"/>
                </a:solidFill>
              </a:rPr>
              <a:t>Flickr:</a:t>
            </a:r>
            <a:endParaRPr lang="en-US" sz="1867" dirty="0"/>
          </a:p>
          <a:p>
            <a:r>
              <a:rPr lang="en-US" sz="1867" dirty="0">
                <a:solidFill>
                  <a:schemeClr val="bg1"/>
                </a:solidFill>
              </a:rPr>
              <a:t>flickr.com/ASPRgov</a:t>
            </a:r>
            <a:endParaRPr lang="en-US" sz="1867" dirty="0"/>
          </a:p>
        </p:txBody>
      </p:sp>
      <p:pic>
        <p:nvPicPr>
          <p:cNvPr id="41" name="Picture 40" descr="Icon&#10;&#10;Description automatically generated">
            <a:extLst>
              <a:ext uri="{FF2B5EF4-FFF2-40B4-BE49-F238E27FC236}">
                <a16:creationId xmlns:a16="http://schemas.microsoft.com/office/drawing/2014/main" id="{F318B774-15D3-4FB8-9673-F627073B66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1931" y="5511282"/>
            <a:ext cx="416686" cy="371063"/>
          </a:xfrm>
          <a:prstGeom prst="rect">
            <a:avLst/>
          </a:prstGeom>
        </p:spPr>
      </p:pic>
      <p:sp>
        <p:nvSpPr>
          <p:cNvPr id="30" name="TextBox 29"/>
          <p:cNvSpPr txBox="1"/>
          <p:nvPr/>
        </p:nvSpPr>
        <p:spPr>
          <a:xfrm>
            <a:off x="1115503" y="5362991"/>
            <a:ext cx="6298532" cy="666977"/>
          </a:xfrm>
          <a:prstGeom prst="rect">
            <a:avLst/>
          </a:prstGeom>
          <a:noFill/>
        </p:spPr>
        <p:txBody>
          <a:bodyPr wrap="square" rtlCol="0">
            <a:spAutoFit/>
          </a:bodyPr>
          <a:lstStyle/>
          <a:p>
            <a:r>
              <a:rPr lang="en-US" sz="1867" b="1" dirty="0">
                <a:solidFill>
                  <a:schemeClr val="bg1"/>
                </a:solidFill>
              </a:rPr>
              <a:t>LinkedIn:</a:t>
            </a:r>
            <a:endParaRPr lang="en-US" sz="1867" dirty="0"/>
          </a:p>
          <a:p>
            <a:r>
              <a:rPr lang="en-US" sz="1867" dirty="0">
                <a:solidFill>
                  <a:schemeClr val="bg1"/>
                </a:solidFill>
              </a:rPr>
              <a:t>linkedin.com/showcase/hhs-aspr/</a:t>
            </a:r>
          </a:p>
        </p:txBody>
      </p:sp>
    </p:spTree>
    <p:extLst>
      <p:ext uri="{BB962C8B-B14F-4D97-AF65-F5344CB8AC3E}">
        <p14:creationId xmlns:p14="http://schemas.microsoft.com/office/powerpoint/2010/main" val="4644317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2">
            <a:extLst>
              <a:ext uri="{FF2B5EF4-FFF2-40B4-BE49-F238E27FC236}">
                <a16:creationId xmlns:a16="http://schemas.microsoft.com/office/drawing/2014/main" id="{9BD5556B-BD89-4B3D-A82A-F6285E1A522A}"/>
              </a:ext>
            </a:extLst>
          </p:cNvPr>
          <p:cNvSpPr/>
          <p:nvPr/>
        </p:nvSpPr>
        <p:spPr>
          <a:xfrm>
            <a:off x="4602160" y="259949"/>
            <a:ext cx="2972089" cy="523220"/>
          </a:xfrm>
          <a:prstGeom prst="rect">
            <a:avLst/>
          </a:prstGeom>
        </p:spPr>
        <p:txBody>
          <a:bodyPr wrap="square">
            <a:spAutoFit/>
          </a:bodyPr>
          <a:lstStyle/>
          <a:p>
            <a:pPr algn="ctr"/>
            <a:r>
              <a:rPr lang="en-US" sz="2800" b="1" dirty="0">
                <a:solidFill>
                  <a:schemeClr val="tx2"/>
                </a:solidFill>
              </a:rPr>
              <a:t>ASPR Mission</a:t>
            </a:r>
          </a:p>
        </p:txBody>
      </p:sp>
      <p:pic>
        <p:nvPicPr>
          <p:cNvPr id="3" name="Picture 2" descr="NDMS providers being fit tested on using the correct sized n95 mask."/>
          <p:cNvPicPr>
            <a:picLocks noChangeAspect="1"/>
          </p:cNvPicPr>
          <p:nvPr/>
        </p:nvPicPr>
        <p:blipFill rotWithShape="1">
          <a:blip r:embed="rId3" cstate="screen">
            <a:extLst>
              <a:ext uri="{28A0092B-C50C-407E-A947-70E740481C1C}">
                <a14:useLocalDpi xmlns:a14="http://schemas.microsoft.com/office/drawing/2010/main"/>
              </a:ext>
            </a:extLst>
          </a:blip>
          <a:srcRect l="46114" t="6527" r="39100" b="9259"/>
          <a:stretch/>
        </p:blipFill>
        <p:spPr>
          <a:xfrm>
            <a:off x="0" y="0"/>
            <a:ext cx="2283263" cy="6410020"/>
          </a:xfrm>
          <a:prstGeom prst="rect">
            <a:avLst/>
          </a:prstGeom>
        </p:spPr>
      </p:pic>
      <p:pic>
        <p:nvPicPr>
          <p:cNvPr id="16" name="Picture 15" descr="NDMS provider transporting patient on gurney.&#10;&#10;">
            <a:extLst>
              <a:ext uri="{FF2B5EF4-FFF2-40B4-BE49-F238E27FC236}">
                <a16:creationId xmlns:a16="http://schemas.microsoft.com/office/drawing/2014/main" id="{52111569-395D-48C2-9C10-C8C4C52F600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646"/>
          <a:stretch/>
        </p:blipFill>
        <p:spPr>
          <a:xfrm>
            <a:off x="2338988" y="-10759"/>
            <a:ext cx="2278765" cy="6430629"/>
          </a:xfrm>
          <a:prstGeom prst="rect">
            <a:avLst/>
          </a:prstGeom>
        </p:spPr>
      </p:pic>
      <p:pic>
        <p:nvPicPr>
          <p:cNvPr id="4" name="Picture 3" descr="Researcher looking through microscope."/>
          <p:cNvPicPr>
            <a:picLocks/>
          </p:cNvPicPr>
          <p:nvPr/>
        </p:nvPicPr>
        <p:blipFill rotWithShape="1">
          <a:blip r:embed="rId5" cstate="screen">
            <a:extLst>
              <a:ext uri="{28A0092B-C50C-407E-A947-70E740481C1C}">
                <a14:useLocalDpi xmlns:a14="http://schemas.microsoft.com/office/drawing/2010/main"/>
              </a:ext>
            </a:extLst>
          </a:blip>
          <a:srcRect l="35908" r="41478" b="4053"/>
          <a:stretch/>
        </p:blipFill>
        <p:spPr>
          <a:xfrm>
            <a:off x="7589841" y="-33312"/>
            <a:ext cx="2286000" cy="6443591"/>
          </a:xfrm>
          <a:prstGeom prst="rect">
            <a:avLst/>
          </a:prstGeom>
        </p:spPr>
      </p:pic>
      <p:pic>
        <p:nvPicPr>
          <p:cNvPr id="10" name="Picture 9" descr="NDMS provider doning PPE."/>
          <p:cNvPicPr>
            <a:picLocks/>
          </p:cNvPicPr>
          <p:nvPr/>
        </p:nvPicPr>
        <p:blipFill rotWithShape="1">
          <a:blip r:embed="rId6" cstate="print">
            <a:extLst>
              <a:ext uri="{28A0092B-C50C-407E-A947-70E740481C1C}">
                <a14:useLocalDpi xmlns:a14="http://schemas.microsoft.com/office/drawing/2010/main"/>
              </a:ext>
            </a:extLst>
          </a:blip>
          <a:srcRect l="14740" t="988" r="68592" b="4222"/>
          <a:stretch/>
        </p:blipFill>
        <p:spPr>
          <a:xfrm>
            <a:off x="9940414" y="0"/>
            <a:ext cx="2286000" cy="6410019"/>
          </a:xfrm>
          <a:prstGeom prst="rect">
            <a:avLst/>
          </a:prstGeom>
          <a:ln>
            <a:solidFill>
              <a:srgbClr val="102B62"/>
            </a:solidFill>
          </a:ln>
          <a:effectLst/>
        </p:spPr>
      </p:pic>
      <p:grpSp>
        <p:nvGrpSpPr>
          <p:cNvPr id="20" name="Group 19" descr="gold emblem with the words &quot;Save Lives and Protect Americans from Health Security Threats&quot;">
            <a:extLst>
              <a:ext uri="{FF2B5EF4-FFF2-40B4-BE49-F238E27FC236}">
                <a16:creationId xmlns:a16="http://schemas.microsoft.com/office/drawing/2014/main" id="{639F1E04-D5BC-4BED-A0F9-031614A3A11D}"/>
              </a:ext>
            </a:extLst>
          </p:cNvPr>
          <p:cNvGrpSpPr/>
          <p:nvPr/>
        </p:nvGrpSpPr>
        <p:grpSpPr>
          <a:xfrm>
            <a:off x="3765536" y="1032651"/>
            <a:ext cx="4660927" cy="4660927"/>
            <a:chOff x="2825617" y="854809"/>
            <a:chExt cx="3452031" cy="3452031"/>
          </a:xfrm>
        </p:grpSpPr>
        <p:pic>
          <p:nvPicPr>
            <p:cNvPr id="21" name="Picture 20" descr="null">
              <a:extLst>
                <a:ext uri="{FF2B5EF4-FFF2-40B4-BE49-F238E27FC236}">
                  <a16:creationId xmlns:a16="http://schemas.microsoft.com/office/drawing/2014/main" id="{2B9702E1-1265-4F2F-B20C-8FC5A50EBB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5617" y="854809"/>
              <a:ext cx="3452031" cy="3452031"/>
            </a:xfrm>
            <a:prstGeom prst="rect">
              <a:avLst/>
            </a:prstGeom>
            <a:effectLst/>
            <a:scene3d>
              <a:camera prst="orthographicFront"/>
              <a:lightRig rig="threePt" dir="t"/>
            </a:scene3d>
            <a:sp3d>
              <a:bevelT/>
            </a:sp3d>
          </p:spPr>
        </p:pic>
        <p:sp>
          <p:nvSpPr>
            <p:cNvPr id="22" name="TextBox 21">
              <a:extLst>
                <a:ext uri="{FF2B5EF4-FFF2-40B4-BE49-F238E27FC236}">
                  <a16:creationId xmlns:a16="http://schemas.microsoft.com/office/drawing/2014/main" id="{1BBDABA3-BE02-43EE-8B24-2C472C5E43C1}"/>
                </a:ext>
              </a:extLst>
            </p:cNvPr>
            <p:cNvSpPr txBox="1"/>
            <p:nvPr/>
          </p:nvSpPr>
          <p:spPr>
            <a:xfrm>
              <a:off x="3359656" y="1836530"/>
              <a:ext cx="2362200" cy="1253720"/>
            </a:xfrm>
            <a:prstGeom prst="rect">
              <a:avLst/>
            </a:prstGeom>
            <a:noFill/>
          </p:spPr>
          <p:txBody>
            <a:bodyPr wrap="square" rtlCol="0">
              <a:spAutoFit/>
            </a:bodyPr>
            <a:lstStyle/>
            <a:p>
              <a:pPr algn="ctr" defTabSz="1625438"/>
              <a:r>
                <a:rPr lang="en-US" sz="2600" b="1" dirty="0">
                  <a:solidFill>
                    <a:srgbClr val="000000"/>
                  </a:solidFill>
                </a:rPr>
                <a:t>Saving Lives </a:t>
              </a:r>
              <a:br>
                <a:rPr lang="en-US" sz="2600" b="1" dirty="0">
                  <a:solidFill>
                    <a:srgbClr val="000000"/>
                  </a:solidFill>
                </a:rPr>
              </a:br>
              <a:r>
                <a:rPr lang="en-US" sz="2600" b="1" dirty="0">
                  <a:solidFill>
                    <a:srgbClr val="000000"/>
                  </a:solidFill>
                </a:rPr>
                <a:t>and Strengthening the Health Security of the Nation</a:t>
              </a:r>
            </a:p>
          </p:txBody>
        </p:sp>
      </p:grpSp>
    </p:spTree>
    <p:extLst>
      <p:ext uri="{BB962C8B-B14F-4D97-AF65-F5344CB8AC3E}">
        <p14:creationId xmlns:p14="http://schemas.microsoft.com/office/powerpoint/2010/main" val="114853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2FFBCCF6-93E6-4266-B36C-DA50A0A05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20800"/>
            <a:ext cx="10972800" cy="4455552"/>
          </a:xfrm>
          <a:prstGeom prst="rect">
            <a:avLst/>
          </a:prstGeom>
        </p:spPr>
      </p:pic>
      <p:sp>
        <p:nvSpPr>
          <p:cNvPr id="4" name="Title 3">
            <a:extLst>
              <a:ext uri="{FF2B5EF4-FFF2-40B4-BE49-F238E27FC236}">
                <a16:creationId xmlns:a16="http://schemas.microsoft.com/office/drawing/2014/main" id="{54C8F1CE-B3BB-4D33-8DB9-06A8D4DB1EC2}"/>
              </a:ext>
            </a:extLst>
          </p:cNvPr>
          <p:cNvSpPr>
            <a:spLocks noGrp="1"/>
          </p:cNvSpPr>
          <p:nvPr>
            <p:ph type="title"/>
          </p:nvPr>
        </p:nvSpPr>
        <p:spPr/>
        <p:txBody>
          <a:bodyPr/>
          <a:lstStyle/>
          <a:p>
            <a:r>
              <a:rPr lang="en-US" dirty="0"/>
              <a:t>ASPR Key Priorities</a:t>
            </a:r>
          </a:p>
        </p:txBody>
      </p:sp>
      <p:sp>
        <p:nvSpPr>
          <p:cNvPr id="3" name="Content Placeholder 2">
            <a:extLst>
              <a:ext uri="{FF2B5EF4-FFF2-40B4-BE49-F238E27FC236}">
                <a16:creationId xmlns:a16="http://schemas.microsoft.com/office/drawing/2014/main" id="{F5C555DE-7979-4043-8D4F-AFFEB443E22A}"/>
              </a:ext>
            </a:extLst>
          </p:cNvPr>
          <p:cNvSpPr>
            <a:spLocks noGrp="1"/>
          </p:cNvSpPr>
          <p:nvPr>
            <p:ph idx="1"/>
          </p:nvPr>
        </p:nvSpPr>
        <p:spPr>
          <a:xfrm>
            <a:off x="990600" y="2895600"/>
            <a:ext cx="2895600" cy="1642439"/>
          </a:xfrm>
        </p:spPr>
        <p:txBody>
          <a:bodyPr/>
          <a:lstStyle/>
          <a:p>
            <a:pPr marL="0" indent="0">
              <a:buNone/>
            </a:pPr>
            <a:r>
              <a:rPr lang="en-US" b="1" dirty="0">
                <a:solidFill>
                  <a:schemeClr val="tx1"/>
                </a:solidFill>
              </a:rPr>
              <a:t>To meet its mission, ASPR is focused on three key priorities: </a:t>
            </a:r>
          </a:p>
          <a:p>
            <a:endParaRPr lang="en-US" dirty="0"/>
          </a:p>
        </p:txBody>
      </p:sp>
      <p:sp>
        <p:nvSpPr>
          <p:cNvPr id="8" name="TextBox 7">
            <a:extLst>
              <a:ext uri="{FF2B5EF4-FFF2-40B4-BE49-F238E27FC236}">
                <a16:creationId xmlns:a16="http://schemas.microsoft.com/office/drawing/2014/main" id="{9E21E3CB-869D-4BCE-A1F3-79DE07512066}"/>
              </a:ext>
            </a:extLst>
          </p:cNvPr>
          <p:cNvSpPr txBox="1"/>
          <p:nvPr/>
        </p:nvSpPr>
        <p:spPr>
          <a:xfrm>
            <a:off x="7010400" y="3110689"/>
            <a:ext cx="3430533" cy="954300"/>
          </a:xfrm>
          <a:prstGeom prst="rect">
            <a:avLst/>
          </a:prstGeom>
          <a:noFill/>
        </p:spPr>
        <p:txBody>
          <a:bodyPr wrap="square" rtlCol="0">
            <a:spAutoFit/>
          </a:bodyPr>
          <a:lstStyle/>
          <a:p>
            <a:r>
              <a:rPr lang="en-US" sz="1867" b="1" dirty="0">
                <a:solidFill>
                  <a:schemeClr val="bg2"/>
                </a:solidFill>
              </a:rPr>
              <a:t>Restore resources and capabilities diminished during the pandemic</a:t>
            </a:r>
            <a:endParaRPr lang="en-US" sz="3200" dirty="0"/>
          </a:p>
        </p:txBody>
      </p:sp>
      <p:sp>
        <p:nvSpPr>
          <p:cNvPr id="15" name="TextBox 14">
            <a:extLst>
              <a:ext uri="{FF2B5EF4-FFF2-40B4-BE49-F238E27FC236}">
                <a16:creationId xmlns:a16="http://schemas.microsoft.com/office/drawing/2014/main" id="{C0F4FB25-7AEA-4C93-A316-A75478FB0CCC}"/>
              </a:ext>
            </a:extLst>
          </p:cNvPr>
          <p:cNvSpPr txBox="1"/>
          <p:nvPr/>
        </p:nvSpPr>
        <p:spPr>
          <a:xfrm>
            <a:off x="7010400" y="1425434"/>
            <a:ext cx="3430533" cy="1241622"/>
          </a:xfrm>
          <a:prstGeom prst="rect">
            <a:avLst/>
          </a:prstGeom>
          <a:noFill/>
        </p:spPr>
        <p:txBody>
          <a:bodyPr wrap="square" rtlCol="0">
            <a:spAutoFit/>
          </a:bodyPr>
          <a:lstStyle/>
          <a:p>
            <a:r>
              <a:rPr lang="en-US" sz="1867" b="1" spc="-20" dirty="0">
                <a:solidFill>
                  <a:schemeClr val="bg2"/>
                </a:solidFill>
              </a:rPr>
              <a:t>Extend capabilities to respond well and emerge quickly from the COVID-19 pandemic</a:t>
            </a:r>
            <a:endParaRPr lang="en-US" sz="3200" spc="-20" dirty="0"/>
          </a:p>
        </p:txBody>
      </p:sp>
      <p:sp>
        <p:nvSpPr>
          <p:cNvPr id="16" name="TextBox 15">
            <a:extLst>
              <a:ext uri="{FF2B5EF4-FFF2-40B4-BE49-F238E27FC236}">
                <a16:creationId xmlns:a16="http://schemas.microsoft.com/office/drawing/2014/main" id="{8EF0B2AD-F1E3-4877-9C15-7A41393AB5E5}"/>
              </a:ext>
            </a:extLst>
          </p:cNvPr>
          <p:cNvSpPr txBox="1"/>
          <p:nvPr/>
        </p:nvSpPr>
        <p:spPr>
          <a:xfrm>
            <a:off x="7010400" y="4608313"/>
            <a:ext cx="3657600" cy="954300"/>
          </a:xfrm>
          <a:prstGeom prst="rect">
            <a:avLst/>
          </a:prstGeom>
          <a:noFill/>
        </p:spPr>
        <p:txBody>
          <a:bodyPr wrap="square" rtlCol="0">
            <a:spAutoFit/>
          </a:bodyPr>
          <a:lstStyle/>
          <a:p>
            <a:r>
              <a:rPr lang="en-US" sz="1867" b="1" dirty="0">
                <a:solidFill>
                  <a:schemeClr val="bg2"/>
                </a:solidFill>
              </a:rPr>
              <a:t>Prepare for future emergencies whether natural or man-made</a:t>
            </a:r>
            <a:endParaRPr lang="en-US" sz="3200" dirty="0"/>
          </a:p>
        </p:txBody>
      </p:sp>
    </p:spTree>
    <p:extLst>
      <p:ext uri="{BB962C8B-B14F-4D97-AF65-F5344CB8AC3E}">
        <p14:creationId xmlns:p14="http://schemas.microsoft.com/office/powerpoint/2010/main" val="161380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1477C-4F5D-49AD-B1F1-D2978F665730}"/>
              </a:ext>
            </a:extLst>
          </p:cNvPr>
          <p:cNvSpPr>
            <a:spLocks noGrp="1"/>
          </p:cNvSpPr>
          <p:nvPr>
            <p:ph type="title"/>
          </p:nvPr>
        </p:nvSpPr>
        <p:spPr/>
        <p:txBody>
          <a:bodyPr/>
          <a:lstStyle/>
          <a:p>
            <a:r>
              <a:rPr lang="en-US" dirty="0">
                <a:solidFill>
                  <a:schemeClr val="tx2"/>
                </a:solidFill>
              </a:rPr>
              <a:t>Disclaimer</a:t>
            </a:r>
          </a:p>
        </p:txBody>
      </p:sp>
      <p:sp>
        <p:nvSpPr>
          <p:cNvPr id="4" name="TextBox 3">
            <a:extLst>
              <a:ext uri="{FF2B5EF4-FFF2-40B4-BE49-F238E27FC236}">
                <a16:creationId xmlns:a16="http://schemas.microsoft.com/office/drawing/2014/main" id="{D03FF715-CD56-4889-9FA6-514312A6643D}"/>
              </a:ext>
            </a:extLst>
          </p:cNvPr>
          <p:cNvSpPr txBox="1"/>
          <p:nvPr/>
        </p:nvSpPr>
        <p:spPr>
          <a:xfrm>
            <a:off x="914400" y="1905000"/>
            <a:ext cx="10363200" cy="1200329"/>
          </a:xfrm>
          <a:prstGeom prst="rect">
            <a:avLst/>
          </a:prstGeom>
          <a:noFill/>
        </p:spPr>
        <p:txBody>
          <a:bodyPr wrap="square" rtlCol="0">
            <a:spAutoFit/>
          </a:bodyPr>
          <a:lstStyle/>
          <a:p>
            <a:r>
              <a:rPr lang="en-US" sz="2400" dirty="0"/>
              <a:t>The views, opinions, and/or findings expressed are those of the author and should not be interpreted as representing the official views or policies of the U.S. Department of Health and Human Services or the U.S. Government.	</a:t>
            </a:r>
          </a:p>
        </p:txBody>
      </p:sp>
    </p:spTree>
    <p:extLst>
      <p:ext uri="{BB962C8B-B14F-4D97-AF65-F5344CB8AC3E}">
        <p14:creationId xmlns:p14="http://schemas.microsoft.com/office/powerpoint/2010/main" val="302523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a:extLst>
              <a:ext uri="{FF2B5EF4-FFF2-40B4-BE49-F238E27FC236}">
                <a16:creationId xmlns:a16="http://schemas.microsoft.com/office/drawing/2014/main" id="{87E47ABA-88F6-4478-9811-DBAF9B3BE228}"/>
              </a:ext>
            </a:extLst>
          </p:cNvPr>
          <p:cNvSpPr>
            <a:spLocks noGrp="1"/>
          </p:cNvSpPr>
          <p:nvPr>
            <p:ph type="title"/>
          </p:nvPr>
        </p:nvSpPr>
        <p:spPr/>
        <p:txBody>
          <a:bodyPr/>
          <a:lstStyle/>
          <a:p>
            <a:r>
              <a:rPr lang="en-US" dirty="0"/>
              <a:t>Text Slide Title, Arial Bold, 28 </a:t>
            </a:r>
            <a:r>
              <a:rPr lang="en-US" dirty="0" err="1"/>
              <a:t>pt</a:t>
            </a:r>
            <a:endParaRPr lang="en-US" dirty="0"/>
          </a:p>
        </p:txBody>
      </p:sp>
      <p:sp>
        <p:nvSpPr>
          <p:cNvPr id="3" name="Content Placeholder 2">
            <a:extLst>
              <a:ext uri="{FF2B5EF4-FFF2-40B4-BE49-F238E27FC236}">
                <a16:creationId xmlns:a16="http://schemas.microsoft.com/office/drawing/2014/main" id="{15B801E1-0C48-4FAF-9D27-96868B3F0953}"/>
              </a:ext>
            </a:extLst>
          </p:cNvPr>
          <p:cNvSpPr>
            <a:spLocks noGrp="1"/>
          </p:cNvSpPr>
          <p:nvPr>
            <p:ph idx="1"/>
          </p:nvPr>
        </p:nvSpPr>
        <p:spPr/>
        <p:txBody>
          <a:bodyPr/>
          <a:lstStyle/>
          <a:p>
            <a:pPr>
              <a:spcAft>
                <a:spcPts val="600"/>
              </a:spcAft>
            </a:pPr>
            <a:r>
              <a:rPr lang="en-US" dirty="0"/>
              <a:t>This template is formatted with 16:9 dimensions, which is the standard for displaying your presentation on wide-screen monitors.</a:t>
            </a:r>
          </a:p>
          <a:p>
            <a:r>
              <a:rPr lang="en-US" dirty="0"/>
              <a:t>Do NOT change the dimensions to the old standard of 4:3.</a:t>
            </a:r>
          </a:p>
          <a:p>
            <a:pPr lvl="1">
              <a:buFont typeface="Wingdings" panose="05000000000000000000" pitchFamily="2" charset="2"/>
              <a:buChar char="§"/>
            </a:pPr>
            <a:r>
              <a:rPr lang="en-US" dirty="0"/>
              <a:t>Your presentation will not display properly on screens.</a:t>
            </a:r>
          </a:p>
          <a:p>
            <a:pPr lvl="1">
              <a:buFont typeface="Wingdings" panose="05000000000000000000" pitchFamily="2" charset="2"/>
              <a:buChar char="§"/>
            </a:pPr>
            <a:r>
              <a:rPr lang="en-US" dirty="0"/>
              <a:t>It squeezes the logos, which is a violation of HHS and ASPR branding standards.</a:t>
            </a:r>
          </a:p>
          <a:p>
            <a:pPr lvl="1">
              <a:buFont typeface="Wingdings" panose="05000000000000000000" pitchFamily="2" charset="2"/>
              <a:buChar char="§"/>
            </a:pPr>
            <a:r>
              <a:rPr lang="en-US" dirty="0"/>
              <a:t>It also squeezes any template and other images placed in the 16:9 version, creating an unprofessional appearance.</a:t>
            </a:r>
          </a:p>
        </p:txBody>
      </p:sp>
    </p:spTree>
    <p:extLst>
      <p:ext uri="{BB962C8B-B14F-4D97-AF65-F5344CB8AC3E}">
        <p14:creationId xmlns:p14="http://schemas.microsoft.com/office/powerpoint/2010/main" val="147531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a:extLst>
              <a:ext uri="{FF2B5EF4-FFF2-40B4-BE49-F238E27FC236}">
                <a16:creationId xmlns:a16="http://schemas.microsoft.com/office/drawing/2014/main" id="{23624E05-6597-4824-B0CD-9FD1E24ABA2D}"/>
              </a:ext>
            </a:extLst>
          </p:cNvPr>
          <p:cNvSpPr>
            <a:spLocks noGrp="1"/>
          </p:cNvSpPr>
          <p:nvPr>
            <p:ph type="title"/>
          </p:nvPr>
        </p:nvSpPr>
        <p:spPr/>
        <p:txBody>
          <a:bodyPr/>
          <a:lstStyle/>
          <a:p>
            <a:r>
              <a:rPr lang="en-US" dirty="0"/>
              <a:t>Text Slide Title, Arial Bold 28 </a:t>
            </a:r>
            <a:r>
              <a:rPr lang="en-US" dirty="0" err="1"/>
              <a:t>pt</a:t>
            </a:r>
            <a:endParaRPr lang="en-US" dirty="0"/>
          </a:p>
        </p:txBody>
      </p:sp>
      <p:sp>
        <p:nvSpPr>
          <p:cNvPr id="3" name="Content Placeholder 2">
            <a:extLst>
              <a:ext uri="{FF2B5EF4-FFF2-40B4-BE49-F238E27FC236}">
                <a16:creationId xmlns:a16="http://schemas.microsoft.com/office/drawing/2014/main" id="{6D1FE7BB-C333-4F40-8285-DAAAAF63CBE9}"/>
              </a:ext>
            </a:extLst>
          </p:cNvPr>
          <p:cNvSpPr>
            <a:spLocks noGrp="1"/>
          </p:cNvSpPr>
          <p:nvPr>
            <p:ph idx="1"/>
          </p:nvPr>
        </p:nvSpPr>
        <p:spPr/>
        <p:txBody>
          <a:bodyPr/>
          <a:lstStyle/>
          <a:p>
            <a:pPr marL="0" indent="0">
              <a:spcAft>
                <a:spcPts val="600"/>
              </a:spcAft>
              <a:buNone/>
            </a:pPr>
            <a:r>
              <a:rPr lang="en-US" dirty="0"/>
              <a:t>Keep the content on a text slide to a minimum, no more than one or two paragraphs using Arial, 22 pt. Use the presenter Notes section to convey information in more detail. </a:t>
            </a:r>
          </a:p>
          <a:p>
            <a:pPr marL="0" indent="0">
              <a:spcAft>
                <a:spcPts val="600"/>
              </a:spcAft>
              <a:buNone/>
            </a:pPr>
            <a:r>
              <a:rPr lang="en-US" dirty="0"/>
              <a:t>Nothing kills a presentation quicker than giving the appearance you are reading from a very text heavy slide or the notes section. Practice, practice, practice your presentation!</a:t>
            </a:r>
          </a:p>
          <a:p>
            <a:endParaRPr lang="en-US" dirty="0"/>
          </a:p>
        </p:txBody>
      </p:sp>
    </p:spTree>
    <p:extLst>
      <p:ext uri="{BB962C8B-B14F-4D97-AF65-F5344CB8AC3E}">
        <p14:creationId xmlns:p14="http://schemas.microsoft.com/office/powerpoint/2010/main" val="313530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a:extLst>
              <a:ext uri="{FF2B5EF4-FFF2-40B4-BE49-F238E27FC236}">
                <a16:creationId xmlns:a16="http://schemas.microsoft.com/office/drawing/2014/main" id="{23624E05-6597-4824-B0CD-9FD1E24ABA2D}"/>
              </a:ext>
            </a:extLst>
          </p:cNvPr>
          <p:cNvSpPr>
            <a:spLocks noGrp="1"/>
          </p:cNvSpPr>
          <p:nvPr>
            <p:ph type="title"/>
          </p:nvPr>
        </p:nvSpPr>
        <p:spPr/>
        <p:txBody>
          <a:bodyPr/>
          <a:lstStyle/>
          <a:p>
            <a:r>
              <a:rPr lang="en-US" dirty="0"/>
              <a:t>List Slide Title is Arial Bold, 28 </a:t>
            </a:r>
            <a:r>
              <a:rPr lang="en-US" dirty="0" err="1"/>
              <a:t>pt</a:t>
            </a:r>
            <a:endParaRPr lang="en-US" dirty="0"/>
          </a:p>
        </p:txBody>
      </p:sp>
      <p:sp>
        <p:nvSpPr>
          <p:cNvPr id="3" name="Content Placeholder 2">
            <a:extLst>
              <a:ext uri="{FF2B5EF4-FFF2-40B4-BE49-F238E27FC236}">
                <a16:creationId xmlns:a16="http://schemas.microsoft.com/office/drawing/2014/main" id="{6D1FE7BB-C333-4F40-8285-DAAAAF63CBE9}"/>
              </a:ext>
            </a:extLst>
          </p:cNvPr>
          <p:cNvSpPr>
            <a:spLocks noGrp="1"/>
          </p:cNvSpPr>
          <p:nvPr>
            <p:ph idx="1"/>
          </p:nvPr>
        </p:nvSpPr>
        <p:spPr/>
        <p:txBody>
          <a:bodyPr/>
          <a:lstStyle/>
          <a:p>
            <a:pPr marL="457200"/>
            <a:r>
              <a:rPr lang="en-US" dirty="0"/>
              <a:t>First level text should be Arial, 22pt with a solid bullet.</a:t>
            </a:r>
          </a:p>
          <a:p>
            <a:pPr marL="1028700" lvl="1" indent="-342900">
              <a:buFont typeface="Wingdings" panose="05000000000000000000" pitchFamily="2" charset="2"/>
              <a:buChar char="§"/>
            </a:pPr>
            <a:r>
              <a:rPr lang="en-US" dirty="0"/>
              <a:t>Second level lists are Arial, 20pt and use the same solid bullet as first level text. Do not use open bullets. </a:t>
            </a:r>
          </a:p>
          <a:p>
            <a:pPr marL="1485900" lvl="2" indent="-342900">
              <a:buFont typeface="Wingdings" panose="05000000000000000000" pitchFamily="2" charset="2"/>
              <a:buChar char="Ø"/>
            </a:pPr>
            <a:r>
              <a:rPr lang="en-US" dirty="0"/>
              <a:t>Third level lists are Arial, 18pt. </a:t>
            </a:r>
          </a:p>
          <a:p>
            <a:pPr marL="0" indent="0">
              <a:buNone/>
            </a:pPr>
            <a:endParaRPr lang="en-US" dirty="0"/>
          </a:p>
        </p:txBody>
      </p:sp>
    </p:spTree>
    <p:extLst>
      <p:ext uri="{BB962C8B-B14F-4D97-AF65-F5344CB8AC3E}">
        <p14:creationId xmlns:p14="http://schemas.microsoft.com/office/powerpoint/2010/main" val="172424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77500" lnSpcReduction="20000"/>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at </a:t>
            </a:r>
            <a:r>
              <a:rPr lang="en-US" dirty="0" err="1"/>
              <a:t>enim</a:t>
            </a:r>
            <a:r>
              <a:rPr lang="en-US" dirty="0"/>
              <a:t> ac </a:t>
            </a:r>
            <a:r>
              <a:rPr lang="en-US" dirty="0" err="1"/>
              <a:t>sem</a:t>
            </a:r>
            <a:r>
              <a:rPr lang="en-US" dirty="0"/>
              <a:t> imperdiet </a:t>
            </a:r>
            <a:r>
              <a:rPr lang="en-US" dirty="0" err="1"/>
              <a:t>euismod</a:t>
            </a:r>
            <a:r>
              <a:rPr lang="en-US" dirty="0"/>
              <a:t>. </a:t>
            </a:r>
            <a:r>
              <a:rPr lang="en-US" dirty="0" err="1"/>
              <a:t>Donec</a:t>
            </a:r>
            <a:r>
              <a:rPr lang="en-US" dirty="0"/>
              <a:t> tempus </a:t>
            </a:r>
            <a:r>
              <a:rPr lang="en-US" dirty="0" err="1"/>
              <a:t>sollicitudin</a:t>
            </a:r>
            <a:r>
              <a:rPr lang="en-US" dirty="0"/>
              <a:t> </a:t>
            </a:r>
            <a:r>
              <a:rPr lang="en-US" dirty="0" err="1"/>
              <a:t>enim</a:t>
            </a:r>
            <a:r>
              <a:rPr lang="en-US" dirty="0"/>
              <a:t>. </a:t>
            </a:r>
            <a:r>
              <a:rPr lang="en-US" dirty="0" err="1"/>
              <a:t>Phasellus</a:t>
            </a:r>
            <a:r>
              <a:rPr lang="en-US" dirty="0"/>
              <a:t> feugiat a erat </a:t>
            </a:r>
            <a:r>
              <a:rPr lang="en-US" dirty="0" err="1"/>
              <a:t>eu</a:t>
            </a:r>
            <a:r>
              <a:rPr lang="en-US" dirty="0"/>
              <a:t> </a:t>
            </a:r>
            <a:r>
              <a:rPr lang="en-US" dirty="0" err="1"/>
              <a:t>aliquet</a:t>
            </a:r>
            <a:r>
              <a:rPr lang="en-US" dirty="0"/>
              <a:t>. </a:t>
            </a:r>
            <a:r>
              <a:rPr lang="en-US" dirty="0" err="1"/>
              <a:t>Donec</a:t>
            </a:r>
            <a:r>
              <a:rPr lang="en-US" dirty="0"/>
              <a:t> at </a:t>
            </a:r>
            <a:r>
              <a:rPr lang="en-US" dirty="0" err="1"/>
              <a:t>luctus</a:t>
            </a:r>
            <a:r>
              <a:rPr lang="en-US" dirty="0"/>
              <a:t> diam. </a:t>
            </a:r>
            <a:r>
              <a:rPr lang="en-US" dirty="0" err="1"/>
              <a:t>Curabitur</a:t>
            </a:r>
            <a:r>
              <a:rPr lang="en-US" dirty="0"/>
              <a:t> </a:t>
            </a:r>
            <a:r>
              <a:rPr lang="en-US" dirty="0" err="1"/>
              <a:t>efficitur</a:t>
            </a:r>
            <a:r>
              <a:rPr lang="en-US" dirty="0"/>
              <a:t> </a:t>
            </a:r>
            <a:r>
              <a:rPr lang="en-US" dirty="0" err="1"/>
              <a:t>sem</a:t>
            </a:r>
            <a:r>
              <a:rPr lang="en-US" dirty="0"/>
              <a:t> id </a:t>
            </a:r>
            <a:r>
              <a:rPr lang="en-US" dirty="0" err="1"/>
              <a:t>sem</a:t>
            </a:r>
            <a:r>
              <a:rPr lang="en-US" dirty="0"/>
              <a:t> </a:t>
            </a:r>
            <a:r>
              <a:rPr lang="en-US" dirty="0" err="1"/>
              <a:t>efficitur</a:t>
            </a:r>
            <a:r>
              <a:rPr lang="en-US" dirty="0"/>
              <a:t>, </a:t>
            </a:r>
            <a:r>
              <a:rPr lang="en-US" dirty="0" err="1"/>
              <a:t>vel</a:t>
            </a:r>
            <a:r>
              <a:rPr lang="en-US" dirty="0"/>
              <a:t> </a:t>
            </a:r>
            <a:r>
              <a:rPr lang="en-US" dirty="0" err="1"/>
              <a:t>consectetur</a:t>
            </a:r>
            <a:r>
              <a:rPr lang="en-US" dirty="0"/>
              <a:t> massa porta. </a:t>
            </a:r>
            <a:r>
              <a:rPr lang="en-US" dirty="0" err="1"/>
              <a:t>Donec</a:t>
            </a:r>
            <a:r>
              <a:rPr lang="en-US" dirty="0"/>
              <a:t> convallis, </a:t>
            </a:r>
            <a:r>
              <a:rPr lang="en-US" dirty="0" err="1"/>
              <a:t>nulla</a:t>
            </a:r>
            <a:r>
              <a:rPr lang="en-US" dirty="0"/>
              <a:t> </a:t>
            </a:r>
            <a:r>
              <a:rPr lang="en-US" dirty="0" err="1"/>
              <a:t>pretium</a:t>
            </a:r>
            <a:r>
              <a:rPr lang="en-US" dirty="0"/>
              <a:t> </a:t>
            </a:r>
            <a:r>
              <a:rPr lang="en-US" dirty="0" err="1"/>
              <a:t>ullamcorper</a:t>
            </a:r>
            <a:r>
              <a:rPr lang="en-US" dirty="0"/>
              <a:t> pulvinar, tellus </a:t>
            </a:r>
            <a:r>
              <a:rPr lang="en-US" dirty="0" err="1"/>
              <a:t>nibh</a:t>
            </a:r>
            <a:r>
              <a:rPr lang="en-US" dirty="0"/>
              <a:t> </a:t>
            </a:r>
            <a:r>
              <a:rPr lang="en-US" dirty="0" err="1"/>
              <a:t>auctor</a:t>
            </a:r>
            <a:r>
              <a:rPr lang="en-US" dirty="0"/>
              <a:t> lacus, pellentesque iaculis erat lorem </a:t>
            </a:r>
            <a:r>
              <a:rPr lang="en-US" dirty="0" err="1"/>
              <a:t>aliquam</a:t>
            </a:r>
            <a:r>
              <a:rPr lang="en-US" dirty="0"/>
              <a:t> ex. Maecenas </a:t>
            </a:r>
            <a:r>
              <a:rPr lang="en-US" dirty="0" err="1"/>
              <a:t>eu</a:t>
            </a:r>
            <a:r>
              <a:rPr lang="en-US" dirty="0"/>
              <a:t> semper </a:t>
            </a:r>
            <a:r>
              <a:rPr lang="en-US" dirty="0" err="1"/>
              <a:t>turpis</a:t>
            </a:r>
            <a:r>
              <a:rPr lang="en-US" dirty="0"/>
              <a:t>. Maecenas eget mi diam. </a:t>
            </a:r>
            <a:r>
              <a:rPr lang="en-US" dirty="0" err="1"/>
              <a:t>Curabitur</a:t>
            </a:r>
            <a:r>
              <a:rPr lang="en-US" dirty="0"/>
              <a:t> </a:t>
            </a:r>
            <a:r>
              <a:rPr lang="en-US" dirty="0" err="1"/>
              <a:t>nec</a:t>
            </a:r>
            <a:r>
              <a:rPr lang="en-US" dirty="0"/>
              <a:t> neque sit </a:t>
            </a:r>
            <a:r>
              <a:rPr lang="en-US" dirty="0" err="1"/>
              <a:t>amet</a:t>
            </a:r>
            <a:r>
              <a:rPr lang="en-US" dirty="0"/>
              <a:t> </a:t>
            </a:r>
            <a:r>
              <a:rPr lang="en-US" dirty="0" err="1"/>
              <a:t>lectus</a:t>
            </a:r>
            <a:r>
              <a:rPr lang="en-US" dirty="0"/>
              <a:t> </a:t>
            </a:r>
            <a:r>
              <a:rPr lang="en-US" dirty="0" err="1"/>
              <a:t>consectetur</a:t>
            </a:r>
            <a:r>
              <a:rPr lang="en-US" dirty="0"/>
              <a:t> </a:t>
            </a:r>
            <a:r>
              <a:rPr lang="en-US" dirty="0" err="1"/>
              <a:t>mollis</a:t>
            </a:r>
            <a:r>
              <a:rPr lang="en-US" dirty="0"/>
              <a:t>. Nunc </a:t>
            </a:r>
            <a:r>
              <a:rPr lang="en-US" dirty="0" err="1"/>
              <a:t>vel</a:t>
            </a:r>
            <a:r>
              <a:rPr lang="en-US" dirty="0"/>
              <a:t> neque </a:t>
            </a:r>
            <a:r>
              <a:rPr lang="en-US" dirty="0" err="1"/>
              <a:t>sed</a:t>
            </a:r>
            <a:r>
              <a:rPr lang="en-US" dirty="0"/>
              <a:t> </a:t>
            </a:r>
            <a:r>
              <a:rPr lang="en-US" dirty="0" err="1"/>
              <a:t>metus</a:t>
            </a:r>
            <a:r>
              <a:rPr lang="en-US" dirty="0"/>
              <a:t> </a:t>
            </a:r>
            <a:r>
              <a:rPr lang="en-US" dirty="0" err="1"/>
              <a:t>maximus</a:t>
            </a:r>
            <a:r>
              <a:rPr lang="en-US" dirty="0"/>
              <a:t> </a:t>
            </a:r>
            <a:r>
              <a:rPr lang="en-US" dirty="0" err="1"/>
              <a:t>facilisis</a:t>
            </a:r>
            <a:r>
              <a:rPr lang="en-US" dirty="0"/>
              <a:t>. Cras </a:t>
            </a:r>
            <a:r>
              <a:rPr lang="en-US" dirty="0" err="1"/>
              <a:t>congue</a:t>
            </a:r>
            <a:r>
              <a:rPr lang="en-US" dirty="0"/>
              <a:t> sagittis </a:t>
            </a:r>
            <a:r>
              <a:rPr lang="en-US" dirty="0" err="1"/>
              <a:t>laoreet</a:t>
            </a:r>
            <a:r>
              <a:rPr lang="en-US" dirty="0"/>
              <a:t>. </a:t>
            </a:r>
            <a:r>
              <a:rPr lang="en-US" dirty="0" err="1"/>
              <a:t>Aliquam</a:t>
            </a:r>
            <a:r>
              <a:rPr lang="en-US" dirty="0"/>
              <a:t> </a:t>
            </a:r>
            <a:r>
              <a:rPr lang="en-US" dirty="0" err="1"/>
              <a:t>commodo</a:t>
            </a:r>
            <a:r>
              <a:rPr lang="en-US" dirty="0"/>
              <a:t> </a:t>
            </a:r>
            <a:r>
              <a:rPr lang="en-US" dirty="0" err="1"/>
              <a:t>urna</a:t>
            </a:r>
            <a:r>
              <a:rPr lang="en-US" dirty="0"/>
              <a:t> quis quam </a:t>
            </a:r>
            <a:r>
              <a:rPr lang="en-US" dirty="0" err="1"/>
              <a:t>ultricies</a:t>
            </a:r>
            <a:r>
              <a:rPr lang="en-US" dirty="0"/>
              <a:t> malesuada. </a:t>
            </a:r>
          </a:p>
        </p:txBody>
      </p:sp>
      <p:sp>
        <p:nvSpPr>
          <p:cNvPr id="7" name="Content Placeholder 6"/>
          <p:cNvSpPr>
            <a:spLocks noGrp="1"/>
          </p:cNvSpPr>
          <p:nvPr>
            <p:ph sz="half" idx="2"/>
          </p:nvPr>
        </p:nvSpPr>
        <p:spPr/>
        <p:txBody>
          <a:bodyPr>
            <a:normAutofit fontScale="70000" lnSpcReduction="20000"/>
          </a:bodyPr>
          <a:lstStyle/>
          <a:p>
            <a:r>
              <a:rPr lang="en-US" dirty="0" err="1"/>
              <a:t>Curabitur</a:t>
            </a:r>
            <a:r>
              <a:rPr lang="en-US" dirty="0"/>
              <a:t> lobortis </a:t>
            </a:r>
            <a:r>
              <a:rPr lang="en-US" dirty="0" err="1"/>
              <a:t>lectus</a:t>
            </a:r>
            <a:r>
              <a:rPr lang="en-US" dirty="0"/>
              <a:t> vitae iaculis </a:t>
            </a:r>
            <a:r>
              <a:rPr lang="en-US" dirty="0" err="1"/>
              <a:t>posuere</a:t>
            </a:r>
            <a:r>
              <a:rPr lang="en-US" dirty="0"/>
              <a:t>. </a:t>
            </a:r>
            <a:r>
              <a:rPr lang="en-US" dirty="0" err="1"/>
              <a:t>Aliquam</a:t>
            </a:r>
            <a:r>
              <a:rPr lang="en-US" dirty="0"/>
              <a:t> cursus </a:t>
            </a:r>
            <a:r>
              <a:rPr lang="en-US" dirty="0" err="1"/>
              <a:t>vehicula</a:t>
            </a:r>
            <a:r>
              <a:rPr lang="en-US" dirty="0"/>
              <a:t> lorem, id </a:t>
            </a:r>
            <a:r>
              <a:rPr lang="en-US" dirty="0" err="1"/>
              <a:t>fermentum</a:t>
            </a:r>
            <a:r>
              <a:rPr lang="en-US" dirty="0"/>
              <a:t> mauris </a:t>
            </a:r>
            <a:r>
              <a:rPr lang="en-US" dirty="0" err="1"/>
              <a:t>efficitur</a:t>
            </a:r>
            <a:r>
              <a:rPr lang="en-US" dirty="0"/>
              <a:t> in. </a:t>
            </a:r>
            <a:r>
              <a:rPr lang="en-US" dirty="0" err="1"/>
              <a:t>Vestibulum</a:t>
            </a:r>
            <a:r>
              <a:rPr lang="en-US" dirty="0"/>
              <a:t> </a:t>
            </a:r>
            <a:r>
              <a:rPr lang="en-US" dirty="0" err="1"/>
              <a:t>efficitur</a:t>
            </a:r>
            <a:r>
              <a:rPr lang="en-US" dirty="0"/>
              <a:t> dolor id </a:t>
            </a:r>
            <a:r>
              <a:rPr lang="en-US" dirty="0" err="1"/>
              <a:t>ornare</a:t>
            </a:r>
            <a:r>
              <a:rPr lang="en-US" dirty="0"/>
              <a:t> imperdiet. </a:t>
            </a:r>
            <a:r>
              <a:rPr lang="en-US" dirty="0" err="1"/>
              <a:t>Suspendisse</a:t>
            </a:r>
            <a:r>
              <a:rPr lang="en-US" dirty="0"/>
              <a:t> </a:t>
            </a:r>
            <a:r>
              <a:rPr lang="en-US" dirty="0" err="1"/>
              <a:t>potenti</a:t>
            </a:r>
            <a:r>
              <a:rPr lang="en-US" dirty="0"/>
              <a:t>. </a:t>
            </a:r>
            <a:r>
              <a:rPr lang="en-US" dirty="0" err="1"/>
              <a:t>Praesent</a:t>
            </a:r>
            <a:r>
              <a:rPr lang="en-US" dirty="0"/>
              <a:t> quis imperdiet odio, a </a:t>
            </a:r>
            <a:r>
              <a:rPr lang="en-US" dirty="0" err="1"/>
              <a:t>tincidunt</a:t>
            </a:r>
            <a:r>
              <a:rPr lang="en-US" dirty="0"/>
              <a:t> </a:t>
            </a:r>
            <a:r>
              <a:rPr lang="en-US" dirty="0" err="1"/>
              <a:t>justo</a:t>
            </a:r>
            <a:r>
              <a:rPr lang="en-US" dirty="0"/>
              <a:t>. Ut ultrices ipsum </a:t>
            </a:r>
            <a:r>
              <a:rPr lang="en-US" dirty="0" err="1"/>
              <a:t>vel</a:t>
            </a:r>
            <a:r>
              <a:rPr lang="en-US" dirty="0"/>
              <a:t> </a:t>
            </a:r>
            <a:r>
              <a:rPr lang="en-US" dirty="0" err="1"/>
              <a:t>lacinia</a:t>
            </a:r>
            <a:r>
              <a:rPr lang="en-US" dirty="0"/>
              <a:t> iaculis. </a:t>
            </a:r>
            <a:r>
              <a:rPr lang="en-US" dirty="0" err="1"/>
              <a:t>Fusce</a:t>
            </a:r>
            <a:r>
              <a:rPr lang="en-US" dirty="0"/>
              <a:t> </a:t>
            </a:r>
            <a:r>
              <a:rPr lang="en-US" dirty="0" err="1"/>
              <a:t>maximus</a:t>
            </a:r>
            <a:r>
              <a:rPr lang="en-US" dirty="0"/>
              <a:t> mi a </a:t>
            </a:r>
            <a:r>
              <a:rPr lang="en-US" dirty="0" err="1"/>
              <a:t>nibh</a:t>
            </a:r>
            <a:r>
              <a:rPr lang="en-US" dirty="0"/>
              <a:t> </a:t>
            </a:r>
            <a:r>
              <a:rPr lang="en-US" dirty="0" err="1"/>
              <a:t>posuere</a:t>
            </a:r>
            <a:r>
              <a:rPr lang="en-US" dirty="0"/>
              <a:t>, quis </a:t>
            </a:r>
            <a:r>
              <a:rPr lang="en-US" dirty="0" err="1"/>
              <a:t>consequat</a:t>
            </a:r>
            <a:r>
              <a:rPr lang="en-US" dirty="0"/>
              <a:t> ex porta. </a:t>
            </a:r>
          </a:p>
          <a:p>
            <a:r>
              <a:rPr lang="en-US" dirty="0" err="1"/>
              <a:t>Vivamus</a:t>
            </a:r>
            <a:r>
              <a:rPr lang="en-US" dirty="0"/>
              <a:t> a mi malesuada, </a:t>
            </a:r>
            <a:r>
              <a:rPr lang="en-US" dirty="0" err="1"/>
              <a:t>consequat</a:t>
            </a:r>
            <a:r>
              <a:rPr lang="en-US" dirty="0"/>
              <a:t> ex non, </a:t>
            </a:r>
            <a:r>
              <a:rPr lang="en-US" dirty="0" err="1"/>
              <a:t>pretium</a:t>
            </a:r>
            <a:r>
              <a:rPr lang="en-US" dirty="0"/>
              <a:t> est. </a:t>
            </a:r>
            <a:r>
              <a:rPr lang="en-US" dirty="0" err="1"/>
              <a:t>Quisque</a:t>
            </a:r>
            <a:r>
              <a:rPr lang="en-US" dirty="0"/>
              <a:t> </a:t>
            </a:r>
            <a:r>
              <a:rPr lang="en-US" dirty="0" err="1"/>
              <a:t>vulputate</a:t>
            </a:r>
            <a:r>
              <a:rPr lang="en-US" dirty="0"/>
              <a:t> ipsum </a:t>
            </a:r>
            <a:r>
              <a:rPr lang="en-US" dirty="0" err="1"/>
              <a:t>diam</a:t>
            </a:r>
            <a:r>
              <a:rPr lang="en-US" dirty="0"/>
              <a:t>, at </a:t>
            </a:r>
            <a:r>
              <a:rPr lang="en-US" dirty="0" err="1"/>
              <a:t>elementum</a:t>
            </a:r>
            <a:r>
              <a:rPr lang="en-US" dirty="0"/>
              <a:t> </a:t>
            </a:r>
            <a:r>
              <a:rPr lang="en-US" dirty="0" err="1"/>
              <a:t>lectus</a:t>
            </a:r>
            <a:r>
              <a:rPr lang="en-US" dirty="0"/>
              <a:t> </a:t>
            </a:r>
            <a:r>
              <a:rPr lang="en-US" dirty="0" err="1"/>
              <a:t>blandit</a:t>
            </a:r>
            <a:r>
              <a:rPr lang="en-US" dirty="0"/>
              <a:t> id. In </a:t>
            </a:r>
            <a:r>
              <a:rPr lang="en-US" dirty="0" err="1"/>
              <a:t>vehicula</a:t>
            </a:r>
            <a:r>
              <a:rPr lang="en-US" dirty="0"/>
              <a:t> ex quis pharetra </a:t>
            </a:r>
            <a:r>
              <a:rPr lang="en-US" dirty="0" err="1"/>
              <a:t>ullamcorper</a:t>
            </a:r>
            <a:r>
              <a:rPr lang="en-US" dirty="0"/>
              <a:t>. In eget rhoncus </a:t>
            </a:r>
            <a:r>
              <a:rPr lang="en-US" dirty="0" err="1"/>
              <a:t>nibh</a:t>
            </a:r>
            <a:r>
              <a:rPr lang="en-US" dirty="0"/>
              <a:t>. </a:t>
            </a:r>
            <a:r>
              <a:rPr lang="en-US" dirty="0" err="1"/>
              <a:t>Aliquam</a:t>
            </a:r>
            <a:r>
              <a:rPr lang="en-US" dirty="0"/>
              <a:t> quis </a:t>
            </a:r>
            <a:r>
              <a:rPr lang="en-US" dirty="0" err="1"/>
              <a:t>velit</a:t>
            </a:r>
            <a:r>
              <a:rPr lang="en-US" dirty="0"/>
              <a:t> ex. </a:t>
            </a:r>
            <a:r>
              <a:rPr lang="en-US" dirty="0" err="1"/>
              <a:t>Nulla</a:t>
            </a:r>
            <a:r>
              <a:rPr lang="en-US" dirty="0"/>
              <a:t> scelerisque </a:t>
            </a:r>
            <a:r>
              <a:rPr lang="en-US" dirty="0" err="1"/>
              <a:t>pretium</a:t>
            </a:r>
            <a:r>
              <a:rPr lang="en-US" dirty="0"/>
              <a:t> </a:t>
            </a:r>
            <a:r>
              <a:rPr lang="en-US" dirty="0" err="1"/>
              <a:t>congue</a:t>
            </a:r>
            <a:r>
              <a:rPr lang="en-US" dirty="0"/>
              <a:t>. </a:t>
            </a:r>
            <a:r>
              <a:rPr lang="en-US" dirty="0" err="1"/>
              <a:t>Donec</a:t>
            </a:r>
            <a:r>
              <a:rPr lang="en-US" dirty="0"/>
              <a:t> sit </a:t>
            </a:r>
            <a:r>
              <a:rPr lang="en-US" dirty="0" err="1"/>
              <a:t>amet</a:t>
            </a:r>
            <a:r>
              <a:rPr lang="en-US" dirty="0"/>
              <a:t> ultrices odio, et </a:t>
            </a:r>
            <a:r>
              <a:rPr lang="en-US" dirty="0" err="1"/>
              <a:t>vulputate</a:t>
            </a:r>
            <a:r>
              <a:rPr lang="en-US" dirty="0"/>
              <a:t> est. Maecenas mattis </a:t>
            </a:r>
            <a:r>
              <a:rPr lang="en-US" dirty="0" err="1"/>
              <a:t>elementum</a:t>
            </a:r>
            <a:r>
              <a:rPr lang="en-US" dirty="0"/>
              <a:t> </a:t>
            </a:r>
            <a:r>
              <a:rPr lang="en-US" dirty="0" err="1"/>
              <a:t>diam</a:t>
            </a:r>
            <a:r>
              <a:rPr lang="en-US" dirty="0"/>
              <a:t>, eget </a:t>
            </a:r>
            <a:r>
              <a:rPr lang="en-US" dirty="0" err="1"/>
              <a:t>egestas</a:t>
            </a:r>
            <a:r>
              <a:rPr lang="en-US" dirty="0"/>
              <a:t> massa </a:t>
            </a:r>
            <a:r>
              <a:rPr lang="en-US" dirty="0" err="1"/>
              <a:t>ullamcorper</a:t>
            </a:r>
            <a:r>
              <a:rPr lang="en-US" dirty="0"/>
              <a:t> sed. Mauris semper </a:t>
            </a:r>
            <a:r>
              <a:rPr lang="en-US" dirty="0" err="1"/>
              <a:t>eu</a:t>
            </a:r>
            <a:r>
              <a:rPr lang="en-US" dirty="0"/>
              <a:t> </a:t>
            </a:r>
            <a:r>
              <a:rPr lang="en-US" dirty="0" err="1"/>
              <a:t>elit</a:t>
            </a:r>
            <a:r>
              <a:rPr lang="en-US" dirty="0"/>
              <a:t> quis </a:t>
            </a:r>
            <a:r>
              <a:rPr lang="en-US" dirty="0" err="1"/>
              <a:t>facilisis</a:t>
            </a:r>
            <a:r>
              <a:rPr lang="en-US" dirty="0"/>
              <a:t>. </a:t>
            </a:r>
          </a:p>
        </p:txBody>
      </p:sp>
      <p:sp>
        <p:nvSpPr>
          <p:cNvPr id="2" name="Heading Level 2"/>
          <p:cNvSpPr>
            <a:spLocks noGrp="1"/>
          </p:cNvSpPr>
          <p:nvPr>
            <p:ph type="title"/>
          </p:nvPr>
        </p:nvSpPr>
        <p:spPr/>
        <p:txBody>
          <a:bodyPr/>
          <a:lstStyle/>
          <a:p>
            <a:r>
              <a:rPr lang="en-US" dirty="0">
                <a:solidFill>
                  <a:schemeClr val="tx2"/>
                </a:solidFill>
              </a:rPr>
              <a:t>Columns Slide Title,  Arial Bold, 28pt</a:t>
            </a:r>
          </a:p>
        </p:txBody>
      </p:sp>
    </p:spTree>
    <p:extLst>
      <p:ext uri="{BB962C8B-B14F-4D97-AF65-F5344CB8AC3E}">
        <p14:creationId xmlns:p14="http://schemas.microsoft.com/office/powerpoint/2010/main" val="325295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normAutofit/>
          </a:bodyPr>
          <a:lstStyle/>
          <a:p>
            <a:r>
              <a:rPr lang="en-US" dirty="0">
                <a:solidFill>
                  <a:schemeClr val="tx2"/>
                </a:solidFill>
              </a:rPr>
              <a:t>Choosing the Right Photo for Your Presentation</a:t>
            </a:r>
          </a:p>
        </p:txBody>
      </p:sp>
      <p:pic>
        <p:nvPicPr>
          <p:cNvPr id="7" name="Figure" descr="NDMS intermittent employee administering the COVID-19 vaccine to a patient.">
            <a:extLst>
              <a:ext uri="{FF2B5EF4-FFF2-40B4-BE49-F238E27FC236}">
                <a16:creationId xmlns:a16="http://schemas.microsoft.com/office/drawing/2014/main" id="{00F7A6C0-C481-4889-8FB3-8C870597A989}"/>
              </a:ext>
            </a:extLst>
          </p:cNvPr>
          <p:cNvPicPr>
            <a:picLocks noGrp="1" noChangeAspect="1"/>
          </p:cNvPicPr>
          <p:nvPr>
            <p:ph idx="1"/>
          </p:nvPr>
        </p:nvPicPr>
        <p:blipFill>
          <a:blip r:embed="rId3">
            <a:extLst>
              <a:ext uri="{28A0092B-C50C-407E-A947-70E740481C1C}">
                <a14:useLocalDpi xmlns:a14="http://schemas.microsoft.com/office/drawing/2010/main"/>
              </a:ext>
            </a:extLst>
          </a:blip>
          <a:stretch/>
        </p:blipFill>
        <p:spPr>
          <a:xfrm>
            <a:off x="337611" y="1244851"/>
            <a:ext cx="5859989" cy="4619625"/>
          </a:xfrm>
        </p:spPr>
      </p:pic>
      <p:pic>
        <p:nvPicPr>
          <p:cNvPr id="9" name="Figure" descr="Health care provider using a tablet device to enter patient prescription information.">
            <a:extLst>
              <a:ext uri="{FF2B5EF4-FFF2-40B4-BE49-F238E27FC236}">
                <a16:creationId xmlns:a16="http://schemas.microsoft.com/office/drawing/2014/main" id="{818F7310-2937-4E64-82C3-4ED8C74229D8}"/>
              </a:ext>
            </a:extLst>
          </p:cNvPr>
          <p:cNvPicPr>
            <a:picLocks noGrp="1" noChangeAspect="1"/>
          </p:cNvPicPr>
          <p:nvPr>
            <p:ph sz="half" idx="4294967295"/>
          </p:nvPr>
        </p:nvPicPr>
        <p:blipFill>
          <a:blip r:embed="rId4">
            <a:extLst>
              <a:ext uri="{28A0092B-C50C-407E-A947-70E740481C1C}">
                <a14:useLocalDpi xmlns:a14="http://schemas.microsoft.com/office/drawing/2010/main"/>
              </a:ext>
            </a:extLst>
          </a:blip>
          <a:stretch>
            <a:fillRect/>
          </a:stretch>
        </p:blipFill>
        <p:spPr>
          <a:xfrm>
            <a:off x="6807200" y="1244600"/>
            <a:ext cx="5384800" cy="3930650"/>
          </a:xfrm>
        </p:spPr>
      </p:pic>
      <p:sp>
        <p:nvSpPr>
          <p:cNvPr id="10" name="Caption">
            <a:extLst>
              <a:ext uri="{FF2B5EF4-FFF2-40B4-BE49-F238E27FC236}">
                <a16:creationId xmlns:a16="http://schemas.microsoft.com/office/drawing/2014/main" id="{EC6A9890-3475-4E70-AED7-82FB3642B3B1}"/>
              </a:ext>
            </a:extLst>
          </p:cNvPr>
          <p:cNvSpPr txBox="1"/>
          <p:nvPr/>
        </p:nvSpPr>
        <p:spPr>
          <a:xfrm>
            <a:off x="2855490" y="5912116"/>
            <a:ext cx="3454400" cy="276999"/>
          </a:xfrm>
          <a:prstGeom prst="rect">
            <a:avLst/>
          </a:prstGeom>
          <a:noFill/>
        </p:spPr>
        <p:txBody>
          <a:bodyPr wrap="square" rtlCol="0">
            <a:spAutoFit/>
          </a:bodyPr>
          <a:lstStyle/>
          <a:p>
            <a:pPr algn="r"/>
            <a:r>
              <a:rPr lang="en-US" sz="1200" i="1" dirty="0"/>
              <a:t>Photo courtesy of NDMS, ASPR</a:t>
            </a:r>
          </a:p>
        </p:txBody>
      </p:sp>
      <p:sp>
        <p:nvSpPr>
          <p:cNvPr id="11" name="Caption">
            <a:extLst>
              <a:ext uri="{FF2B5EF4-FFF2-40B4-BE49-F238E27FC236}">
                <a16:creationId xmlns:a16="http://schemas.microsoft.com/office/drawing/2014/main" id="{6AF17C96-925C-47A3-BDE0-19CFDBF8A4DB}"/>
              </a:ext>
            </a:extLst>
          </p:cNvPr>
          <p:cNvSpPr txBox="1"/>
          <p:nvPr/>
        </p:nvSpPr>
        <p:spPr>
          <a:xfrm>
            <a:off x="8504859" y="5253340"/>
            <a:ext cx="3454400" cy="276999"/>
          </a:xfrm>
          <a:prstGeom prst="rect">
            <a:avLst/>
          </a:prstGeom>
          <a:noFill/>
        </p:spPr>
        <p:txBody>
          <a:bodyPr wrap="square" rtlCol="0">
            <a:spAutoFit/>
          </a:bodyPr>
          <a:lstStyle/>
          <a:p>
            <a:pPr algn="r"/>
            <a:r>
              <a:rPr lang="en-US" sz="1200" i="1" dirty="0"/>
              <a:t>Photo courtesy of </a:t>
            </a:r>
            <a:r>
              <a:rPr lang="en-US" sz="1200" i="1" dirty="0" err="1"/>
              <a:t>iStockPhoto</a:t>
            </a:r>
            <a:endParaRPr lang="en-US" sz="1200" i="1" dirty="0"/>
          </a:p>
        </p:txBody>
      </p:sp>
    </p:spTree>
    <p:extLst>
      <p:ext uri="{BB962C8B-B14F-4D97-AF65-F5344CB8AC3E}">
        <p14:creationId xmlns:p14="http://schemas.microsoft.com/office/powerpoint/2010/main" val="375665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igure" descr="Screen grab of PowerPoint's Alt Text window display.">
            <a:extLst>
              <a:ext uri="{C183D7F6-B498-43B3-948B-1728B52AA6E4}">
                <adec:decorative xmlns:adec="http://schemas.microsoft.com/office/drawing/2017/decorative" val="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62518" y="1632156"/>
            <a:ext cx="5691081" cy="3805083"/>
          </a:xfrm>
        </p:spPr>
      </p:pic>
      <p:sp>
        <p:nvSpPr>
          <p:cNvPr id="4" name="Content Placeholder 3"/>
          <p:cNvSpPr>
            <a:spLocks noGrp="1"/>
          </p:cNvSpPr>
          <p:nvPr>
            <p:ph sz="half" idx="2"/>
          </p:nvPr>
        </p:nvSpPr>
        <p:spPr>
          <a:xfrm>
            <a:off x="6201696" y="1560155"/>
            <a:ext cx="5744497" cy="4351338"/>
          </a:xfrm>
        </p:spPr>
        <p:txBody>
          <a:bodyPr>
            <a:noAutofit/>
          </a:bodyPr>
          <a:lstStyle/>
          <a:p>
            <a:pPr>
              <a:spcBef>
                <a:spcPts val="0"/>
              </a:spcBef>
            </a:pPr>
            <a:r>
              <a:rPr lang="en-US" sz="2133" dirty="0"/>
              <a:t>Images can make your file size too large to share. We recommend that you resize photos before importing to PowerPoint. Once imported, all photos should be compressed using PowerPoint’s Compress Picture feature.</a:t>
            </a:r>
          </a:p>
          <a:p>
            <a:pPr>
              <a:spcBef>
                <a:spcPts val="0"/>
              </a:spcBef>
            </a:pPr>
            <a:endParaRPr lang="en-US" sz="2133" dirty="0"/>
          </a:p>
          <a:p>
            <a:pPr>
              <a:spcBef>
                <a:spcPts val="0"/>
              </a:spcBef>
            </a:pPr>
            <a:r>
              <a:rPr lang="en-US" sz="2133" dirty="0"/>
              <a:t>To maintain 508 compliance, all images within your presentation require an alternative text (alt text) description. Alt text allows screen readers to capture the description and read it aloud, providing aid for those with visual impairments.</a:t>
            </a:r>
          </a:p>
          <a:p>
            <a:pPr marL="0" indent="0">
              <a:spcBef>
                <a:spcPts val="0"/>
              </a:spcBef>
              <a:buNone/>
            </a:pPr>
            <a:endParaRPr lang="en-US" sz="2133" dirty="0"/>
          </a:p>
        </p:txBody>
      </p:sp>
      <p:sp>
        <p:nvSpPr>
          <p:cNvPr id="2" name="Heading Level 2"/>
          <p:cNvSpPr>
            <a:spLocks noGrp="1"/>
          </p:cNvSpPr>
          <p:nvPr>
            <p:ph type="title"/>
          </p:nvPr>
        </p:nvSpPr>
        <p:spPr/>
        <p:txBody>
          <a:bodyPr/>
          <a:lstStyle/>
          <a:p>
            <a:r>
              <a:rPr lang="en-US" dirty="0">
                <a:solidFill>
                  <a:schemeClr val="tx2"/>
                </a:solidFill>
              </a:rPr>
              <a:t>Compressing Images – Adding Alt Text</a:t>
            </a:r>
          </a:p>
        </p:txBody>
      </p:sp>
    </p:spTree>
    <p:extLst>
      <p:ext uri="{BB962C8B-B14F-4D97-AF65-F5344CB8AC3E}">
        <p14:creationId xmlns:p14="http://schemas.microsoft.com/office/powerpoint/2010/main" val="74905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lstStyle/>
          <a:p>
            <a:r>
              <a:rPr lang="en-US" dirty="0">
                <a:solidFill>
                  <a:schemeClr val="tx2"/>
                </a:solidFill>
              </a:rPr>
              <a:t>Charts Slide Arial Bold, 28pt</a:t>
            </a:r>
          </a:p>
        </p:txBody>
      </p:sp>
      <p:graphicFrame>
        <p:nvGraphicFramePr>
          <p:cNvPr id="4" name="Figure" descr="This is a sample pie graph. The alt text description should describe the relationship between the sections of the graph in approximately 120 characters."/>
          <p:cNvGraphicFramePr>
            <a:graphicFrameLocks noGrp="1"/>
          </p:cNvGraphicFramePr>
          <p:nvPr>
            <p:ph idx="1"/>
            <p:extLst>
              <p:ext uri="{D42A27DB-BD31-4B8C-83A1-F6EECF244321}">
                <p14:modId xmlns:p14="http://schemas.microsoft.com/office/powerpoint/2010/main" val="3282900789"/>
              </p:ext>
            </p:extLst>
          </p:nvPr>
        </p:nvGraphicFramePr>
        <p:xfrm>
          <a:off x="0" y="1406386"/>
          <a:ext cx="10995742" cy="4723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920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 Level 2"/>
          <p:cNvSpPr>
            <a:spLocks noGrp="1"/>
          </p:cNvSpPr>
          <p:nvPr>
            <p:ph type="title"/>
          </p:nvPr>
        </p:nvSpPr>
        <p:spPr/>
        <p:txBody>
          <a:bodyPr/>
          <a:lstStyle/>
          <a:p>
            <a:r>
              <a:rPr lang="en-US" dirty="0">
                <a:solidFill>
                  <a:schemeClr val="tx2"/>
                </a:solidFill>
              </a:rPr>
              <a:t>Table Slide Arial Bold, 28pt</a:t>
            </a:r>
          </a:p>
        </p:txBody>
      </p:sp>
      <p:sp>
        <p:nvSpPr>
          <p:cNvPr id="4" name="Content Placeholder 3">
            <a:extLst>
              <a:ext uri="{FF2B5EF4-FFF2-40B4-BE49-F238E27FC236}">
                <a16:creationId xmlns:a16="http://schemas.microsoft.com/office/drawing/2014/main" id="{05151767-7E56-4120-81A8-BCEFC269C6E3}"/>
              </a:ext>
            </a:extLst>
          </p:cNvPr>
          <p:cNvSpPr>
            <a:spLocks noGrp="1"/>
          </p:cNvSpPr>
          <p:nvPr>
            <p:ph idx="1"/>
          </p:nvPr>
        </p:nvSpPr>
        <p:spPr/>
        <p:txBody>
          <a:bodyPr/>
          <a:lstStyle/>
          <a:p>
            <a:pPr marL="0" indent="0">
              <a:buNone/>
            </a:pPr>
            <a:endParaRPr lang="en-US" dirty="0"/>
          </a:p>
        </p:txBody>
      </p:sp>
      <p:graphicFrame>
        <p:nvGraphicFramePr>
          <p:cNvPr id="3" name="Table 2" descr="Insert table summary here"/>
          <p:cNvGraphicFramePr>
            <a:graphicFrameLocks noGrp="1"/>
          </p:cNvGraphicFramePr>
          <p:nvPr>
            <p:extLst>
              <p:ext uri="{D42A27DB-BD31-4B8C-83A1-F6EECF244321}">
                <p14:modId xmlns:p14="http://schemas.microsoft.com/office/powerpoint/2010/main" val="1590999908"/>
              </p:ext>
            </p:extLst>
          </p:nvPr>
        </p:nvGraphicFramePr>
        <p:xfrm>
          <a:off x="1524001" y="2006600"/>
          <a:ext cx="9347198" cy="3195318"/>
        </p:xfrm>
        <a:graphic>
          <a:graphicData uri="http://schemas.openxmlformats.org/drawingml/2006/table">
            <a:tbl>
              <a:tblPr firstRow="1" bandRow="1">
                <a:tableStyleId>{5C22544A-7EE6-4342-B048-85BDC9FD1C3A}</a:tableStyleId>
              </a:tblPr>
              <a:tblGrid>
                <a:gridCol w="2251307">
                  <a:extLst>
                    <a:ext uri="{9D8B030D-6E8A-4147-A177-3AD203B41FA5}">
                      <a16:colId xmlns:a16="http://schemas.microsoft.com/office/drawing/2014/main" val="20000"/>
                    </a:ext>
                  </a:extLst>
                </a:gridCol>
                <a:gridCol w="2365297">
                  <a:extLst>
                    <a:ext uri="{9D8B030D-6E8A-4147-A177-3AD203B41FA5}">
                      <a16:colId xmlns:a16="http://schemas.microsoft.com/office/drawing/2014/main" val="20001"/>
                    </a:ext>
                  </a:extLst>
                </a:gridCol>
                <a:gridCol w="2365297">
                  <a:extLst>
                    <a:ext uri="{9D8B030D-6E8A-4147-A177-3AD203B41FA5}">
                      <a16:colId xmlns:a16="http://schemas.microsoft.com/office/drawing/2014/main" val="20002"/>
                    </a:ext>
                  </a:extLst>
                </a:gridCol>
                <a:gridCol w="2365297">
                  <a:extLst>
                    <a:ext uri="{9D8B030D-6E8A-4147-A177-3AD203B41FA5}">
                      <a16:colId xmlns:a16="http://schemas.microsoft.com/office/drawing/2014/main" val="20003"/>
                    </a:ext>
                  </a:extLst>
                </a:gridCol>
              </a:tblGrid>
              <a:tr h="532553">
                <a:tc>
                  <a:txBody>
                    <a:bodyPr/>
                    <a:lstStyle/>
                    <a:p>
                      <a:r>
                        <a:rPr lang="en-US" sz="1600" dirty="0"/>
                        <a:t>Header 1</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a:t>Header 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a:t>Header 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a:t>Header 4</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32553">
                <a:tc>
                  <a:txBody>
                    <a:bodyPr/>
                    <a:lstStyle/>
                    <a:p>
                      <a:r>
                        <a:rPr lang="en-US" sz="1300" dirty="0"/>
                        <a:t>Data,</a:t>
                      </a:r>
                      <a:r>
                        <a:rPr lang="en-US" sz="1300" baseline="0" dirty="0"/>
                        <a:t> R1C1</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 R1C2</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 R1C3</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 R1C4</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2553">
                <a:tc>
                  <a:txBody>
                    <a:bodyPr/>
                    <a:lstStyle/>
                    <a:p>
                      <a:r>
                        <a:rPr lang="en-US" sz="1300" dirty="0"/>
                        <a:t>Data,</a:t>
                      </a:r>
                      <a:r>
                        <a:rPr lang="en-US" sz="1300" baseline="0" dirty="0"/>
                        <a:t> R2C1</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300" dirty="0"/>
                        <a:t>Data,</a:t>
                      </a:r>
                      <a:r>
                        <a:rPr lang="en-US" sz="1300" baseline="0" dirty="0"/>
                        <a:t> R2C2</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300" dirty="0"/>
                        <a:t>Data,</a:t>
                      </a:r>
                      <a:r>
                        <a:rPr lang="en-US" sz="1300" baseline="0" dirty="0"/>
                        <a:t> R2C3</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300" dirty="0"/>
                        <a:t>Data,</a:t>
                      </a:r>
                      <a:r>
                        <a:rPr lang="en-US" sz="1300" baseline="0" dirty="0"/>
                        <a:t> R2C4</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32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Data,</a:t>
                      </a:r>
                      <a:r>
                        <a:rPr lang="en-US" sz="1300" baseline="0" dirty="0"/>
                        <a:t> R3C1</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a:t>
                      </a:r>
                      <a:r>
                        <a:rPr lang="en-US" sz="1300" baseline="0" dirty="0"/>
                        <a:t> R3C2</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a:t>
                      </a:r>
                      <a:r>
                        <a:rPr lang="en-US" sz="1300" baseline="0" dirty="0"/>
                        <a:t> R3C3</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a:t>
                      </a:r>
                      <a:r>
                        <a:rPr lang="en-US" sz="1300" baseline="0" dirty="0"/>
                        <a:t> R3C4</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2553">
                <a:tc>
                  <a:txBody>
                    <a:bodyPr/>
                    <a:lstStyle/>
                    <a:p>
                      <a:r>
                        <a:rPr lang="en-US" sz="1300" dirty="0"/>
                        <a:t>Data,</a:t>
                      </a:r>
                      <a:r>
                        <a:rPr lang="en-US" sz="1300" baseline="0" dirty="0"/>
                        <a:t> R4C1</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300" dirty="0"/>
                        <a:t>Data,</a:t>
                      </a:r>
                      <a:r>
                        <a:rPr lang="en-US" sz="1300" baseline="0" dirty="0"/>
                        <a:t> R4C2</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300" dirty="0"/>
                        <a:t>Data,</a:t>
                      </a:r>
                      <a:r>
                        <a:rPr lang="en-US" sz="1300" baseline="0" dirty="0"/>
                        <a:t> R4C3</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300" dirty="0"/>
                        <a:t>Data,</a:t>
                      </a:r>
                      <a:r>
                        <a:rPr lang="en-US" sz="1300" baseline="0" dirty="0"/>
                        <a:t> R4C4</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532553">
                <a:tc>
                  <a:txBody>
                    <a:bodyPr/>
                    <a:lstStyle/>
                    <a:p>
                      <a:r>
                        <a:rPr lang="en-US" sz="1300" dirty="0"/>
                        <a:t>Data,</a:t>
                      </a:r>
                      <a:r>
                        <a:rPr lang="en-US" sz="1300" baseline="0" dirty="0"/>
                        <a:t> R5C1</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a:t>
                      </a:r>
                      <a:r>
                        <a:rPr lang="en-US" sz="1300" baseline="0" dirty="0"/>
                        <a:t> R5C2</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a:t>
                      </a:r>
                      <a:r>
                        <a:rPr lang="en-US" sz="1300" baseline="0" dirty="0"/>
                        <a:t> R5C3</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a:t>Data,</a:t>
                      </a:r>
                      <a:r>
                        <a:rPr lang="en-US" sz="1300" baseline="0" dirty="0"/>
                        <a:t> R5C4</a:t>
                      </a:r>
                      <a:endParaRPr lang="en-US" sz="1300" dirty="0"/>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3271210"/>
      </p:ext>
    </p:extLst>
  </p:cSld>
  <p:clrMapOvr>
    <a:masterClrMapping/>
  </p:clrMapOvr>
</p:sld>
</file>

<file path=ppt/theme/theme1.xml><?xml version="1.0" encoding="utf-8"?>
<a:theme xmlns:a="http://schemas.openxmlformats.org/drawingml/2006/main" name="Office Theme">
  <a:themeElements>
    <a:clrScheme name="ASPR Branded Color Pallet">
      <a:dk1>
        <a:srgbClr val="000000"/>
      </a:dk1>
      <a:lt1>
        <a:sysClr val="window" lastClr="FFFFFF"/>
      </a:lt1>
      <a:dk2>
        <a:srgbClr val="062E61"/>
      </a:dk2>
      <a:lt2>
        <a:srgbClr val="DDE8F4"/>
      </a:lt2>
      <a:accent1>
        <a:srgbClr val="155197"/>
      </a:accent1>
      <a:accent2>
        <a:srgbClr val="990000"/>
      </a:accent2>
      <a:accent3>
        <a:srgbClr val="AA6404"/>
      </a:accent3>
      <a:accent4>
        <a:srgbClr val="FBD098"/>
      </a:accent4>
      <a:accent5>
        <a:srgbClr val="604878"/>
      </a:accent5>
      <a:accent6>
        <a:srgbClr val="4E8542"/>
      </a:accent6>
      <a:hlink>
        <a:srgbClr val="0000FF"/>
      </a:hlink>
      <a:folHlink>
        <a:srgbClr val="800080"/>
      </a:folHlink>
    </a:clrScheme>
    <a:fontScheme name="ASPR Branded PP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04A3FEA51BF4C9D74B5EBC1326A9F" ma:contentTypeVersion="99" ma:contentTypeDescription="Create a new document." ma:contentTypeScope="" ma:versionID="1b04ff12d0328e07647209437b76777e">
  <xsd:schema xmlns:xsd="http://www.w3.org/2001/XMLSchema" xmlns:xs="http://www.w3.org/2001/XMLSchema" xmlns:p="http://schemas.microsoft.com/office/2006/metadata/properties" targetNamespace="http://schemas.microsoft.com/office/2006/metadata/properties" ma:root="true" ma:fieldsID="1b1d39ee34f882c2aa5cddda2be5ee4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A368A6-A5E2-4351-96F5-519A8850FDFB}"/>
</file>

<file path=customXml/itemProps2.xml><?xml version="1.0" encoding="utf-8"?>
<ds:datastoreItem xmlns:ds="http://schemas.openxmlformats.org/officeDocument/2006/customXml" ds:itemID="{410181F1-DEB4-49A3-A8C5-11D762A6D26E}"/>
</file>

<file path=customXml/itemProps3.xml><?xml version="1.0" encoding="utf-8"?>
<ds:datastoreItem xmlns:ds="http://schemas.openxmlformats.org/officeDocument/2006/customXml" ds:itemID="{66C14010-609C-45F8-8E86-69B57EFA3BC4}"/>
</file>

<file path=docProps/app.xml><?xml version="1.0" encoding="utf-8"?>
<Properties xmlns="http://schemas.openxmlformats.org/officeDocument/2006/extended-properties" xmlns:vt="http://schemas.openxmlformats.org/officeDocument/2006/docPropsVTypes">
  <Template/>
  <TotalTime>837</TotalTime>
  <Words>3279</Words>
  <Application>Microsoft Office PowerPoint</Application>
  <PresentationFormat>Widescreen</PresentationFormat>
  <Paragraphs>247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Title of Presentation is Arial Bold, 32 pt</vt:lpstr>
      <vt:lpstr>Text Slide Title, Arial Bold, 28 pt</vt:lpstr>
      <vt:lpstr>Text Slide Title, Arial Bold 28 pt</vt:lpstr>
      <vt:lpstr>List Slide Title is Arial Bold, 28 pt</vt:lpstr>
      <vt:lpstr>Columns Slide Title,  Arial Bold, 28pt</vt:lpstr>
      <vt:lpstr>Choosing the Right Photo for Your Presentation</vt:lpstr>
      <vt:lpstr>Compressing Images – Adding Alt Text</vt:lpstr>
      <vt:lpstr>Charts Slide Arial Bold, 28pt</vt:lpstr>
      <vt:lpstr>Table Slide Arial Bold, 28pt</vt:lpstr>
      <vt:lpstr>Closing-Contact Slide Arial Bold, 28pt</vt:lpstr>
      <vt:lpstr>Wait! Check 508 Compliance</vt:lpstr>
      <vt:lpstr>Find Us Online</vt:lpstr>
      <vt:lpstr>PowerPoint Presentation</vt:lpstr>
      <vt:lpstr>ASPR Key Priorities</vt:lpstr>
      <vt:lpstr>Disclaimer</vt:lpstr>
    </vt:vector>
  </TitlesOfParts>
  <Company>HHS ASPR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Presentation Template</dc:title>
  <dc:subject>ASPR PowerPoint Presentation Template</dc:subject>
  <dc:creator>Gross, Stephanie (OS/ASPR/OEA)</dc:creator>
  <cp:keywords>ASPR PowerPoint Presentation Template</cp:keywords>
  <cp:lastModifiedBy>Sellman, Suzanne (OS/ASPR/OEA)</cp:lastModifiedBy>
  <cp:revision>84</cp:revision>
  <dcterms:created xsi:type="dcterms:W3CDTF">2021-09-14T18:12:50Z</dcterms:created>
  <dcterms:modified xsi:type="dcterms:W3CDTF">2022-01-05T16:18:43Z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0x010100D7804A3FEA51BF4C9D74B5EBC1326A9F</vt:lpwstr>
  </property>
</Properties>
</file>