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3" r:id="rId4"/>
    <p:sldId id="272" r:id="rId5"/>
    <p:sldId id="260" r:id="rId6"/>
    <p:sldId id="262" r:id="rId7"/>
    <p:sldId id="275" r:id="rId8"/>
    <p:sldId id="267" r:id="rId9"/>
    <p:sldId id="278" r:id="rId10"/>
    <p:sldId id="279" r:id="rId11"/>
    <p:sldId id="276" r:id="rId12"/>
    <p:sldId id="277" r:id="rId13"/>
    <p:sldId id="27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99CC"/>
    <a:srgbClr val="99CCFF"/>
    <a:srgbClr val="663300"/>
    <a:srgbClr val="006699"/>
    <a:srgbClr val="6699FF"/>
    <a:srgbClr val="339966"/>
    <a:srgbClr val="009900"/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MRC Units by Region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  <a:alpha val="88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9C-4D5C-8D55-5DB9FA678544}"/>
              </c:ext>
            </c:extLst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  <c:extLst>
              <c:ext xmlns:c16="http://schemas.microsoft.com/office/drawing/2014/chart" uri="{C3380CC4-5D6E-409C-BE32-E72D297353CC}">
                <c16:uniqueId val="{00000003-349C-4D5C-8D55-5DB9FA678544}"/>
              </c:ext>
            </c:extLst>
          </c:dPt>
          <c:dPt>
            <c:idx val="2"/>
            <c:invertIfNegative val="0"/>
            <c:bubble3D val="0"/>
            <c:spPr>
              <a:solidFill>
                <a:srgbClr val="996633">
                  <a:alpha val="9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49C-4D5C-8D55-5DB9FA678544}"/>
              </c:ext>
            </c:extLst>
          </c:dPt>
          <c:dPt>
            <c:idx val="3"/>
            <c:invertIfNegative val="0"/>
            <c:bubble3D val="0"/>
            <c:spPr>
              <a:solidFill>
                <a:srgbClr val="CCCC00"/>
              </a:solidFill>
            </c:spPr>
            <c:extLst>
              <c:ext xmlns:c16="http://schemas.microsoft.com/office/drawing/2014/chart" uri="{C3380CC4-5D6E-409C-BE32-E72D297353CC}">
                <c16:uniqueId val="{00000007-349C-4D5C-8D55-5DB9FA678544}"/>
              </c:ext>
            </c:extLst>
          </c:dPt>
          <c:dPt>
            <c:idx val="4"/>
            <c:invertIfNegative val="0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9-349C-4D5C-8D55-5DB9FA678544}"/>
              </c:ext>
            </c:extLst>
          </c:dPt>
          <c:dPt>
            <c:idx val="6"/>
            <c:invertIfNegative val="0"/>
            <c:bubble3D val="0"/>
            <c:spPr>
              <a:solidFill>
                <a:srgbClr val="006699">
                  <a:alpha val="89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349C-4D5C-8D55-5DB9FA678544}"/>
              </c:ext>
            </c:extLst>
          </c:dPt>
          <c:dPt>
            <c:idx val="7"/>
            <c:invertIfNegative val="0"/>
            <c:bubble3D val="0"/>
            <c:spPr>
              <a:solidFill>
                <a:srgbClr val="6633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349C-4D5C-8D55-5DB9FA6785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49C-4D5C-8D55-5DB9FA67854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49C-4D5C-8D55-5DB9FA678544}"/>
              </c:ext>
            </c:extLst>
          </c:dPt>
          <c:dLbls>
            <c:dLbl>
              <c:idx val="4"/>
              <c:layout>
                <c:manualLayout>
                  <c:x val="5.2910052910051944E-3"/>
                  <c:y val="2.1164021164021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9C-4D5C-8D55-5DB9FA678544}"/>
                </c:ext>
              </c:extLst>
            </c:dLbl>
            <c:dLbl>
              <c:idx val="6"/>
              <c:layout>
                <c:manualLayout>
                  <c:x val="3.6429872495446301E-3"/>
                  <c:y val="5.4644808743169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9C-4D5C-8D55-5DB9FA678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  <c:pt idx="9">
                  <c:v>Region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91</c:v>
                </c:pt>
                <c:pt idx="1">
                  <c:v>54</c:v>
                </c:pt>
                <c:pt idx="2">
                  <c:v>57</c:v>
                </c:pt>
                <c:pt idx="3">
                  <c:v>119</c:v>
                </c:pt>
                <c:pt idx="4">
                  <c:v>195</c:v>
                </c:pt>
                <c:pt idx="5">
                  <c:v>65</c:v>
                </c:pt>
                <c:pt idx="6">
                  <c:v>52</c:v>
                </c:pt>
                <c:pt idx="7">
                  <c:v>36</c:v>
                </c:pt>
                <c:pt idx="8">
                  <c:v>55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9C-4D5C-8D55-5DB9FA678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8573184"/>
        <c:axId val="179867648"/>
      </c:barChart>
      <c:catAx>
        <c:axId val="1685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79867648"/>
        <c:crosses val="autoZero"/>
        <c:auto val="1"/>
        <c:lblAlgn val="ctr"/>
        <c:lblOffset val="100"/>
        <c:noMultiLvlLbl val="0"/>
      </c:catAx>
      <c:valAx>
        <c:axId val="17986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sz="1200" dirty="0">
                    <a:solidFill>
                      <a:schemeClr val="tx2"/>
                    </a:solidFill>
                  </a:rPr>
                  <a:t>Number of MRC Units</a:t>
                </a:r>
              </a:p>
            </c:rich>
          </c:tx>
          <c:layout>
            <c:manualLayout>
              <c:xMode val="edge"/>
              <c:yMode val="edge"/>
              <c:x val="8.7632795900512428E-3"/>
              <c:y val="6.62021413989917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857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MRC Volunteer Type Distribution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145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B-4D30-B603-F6352AE55D0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B-4D30-B603-F6352AE55D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5B-4D30-B603-F6352AE55D0A}"/>
              </c:ext>
            </c:extLst>
          </c:dPt>
          <c:dPt>
            <c:idx val="3"/>
            <c:invertIfNegative val="0"/>
            <c:bubble3D val="0"/>
            <c:spPr>
              <a:solidFill>
                <a:srgbClr val="8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5B-4D30-B603-F6352AE55D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5B-4D30-B603-F6352AE55D0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5B-4D30-B603-F6352AE55D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5B-4D30-B603-F6352AE55D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5B-4D30-B603-F6352AE55D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5B-4D30-B603-F6352AE55D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5B-4D30-B603-F6352AE55D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5B-4D30-B603-F6352AE55D0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55B-4D30-B603-F6352AE55D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5B-4D30-B603-F6352AE55D0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5B-4D30-B603-F6352AE55D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5B-4D30-B603-F6352AE55D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5B-4D30-B603-F6352AE55D0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5B-4D30-B603-F6352AE55D0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55B-4D30-B603-F6352AE55D0A}"/>
                </c:ext>
              </c:extLst>
            </c:dLbl>
            <c:dLbl>
              <c:idx val="6"/>
              <c:layout>
                <c:manualLayout>
                  <c:x val="3.6429872495446301E-3"/>
                  <c:y val="5.46448087431693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5B-4D30-B603-F6352AE55D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5B-4D30-B603-F6352AE55D0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55B-4D30-B603-F6352AE55D0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55B-4D30-B603-F6352AE55D0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55B-4D30-B603-F6352AE55D0A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55B-4D30-B603-F6352AE55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Dentists</c:v>
                </c:pt>
                <c:pt idx="1">
                  <c:v>EMS Professionals</c:v>
                </c:pt>
                <c:pt idx="2">
                  <c:v>Mental Health Professionals</c:v>
                </c:pt>
                <c:pt idx="3">
                  <c:v>Support Staff</c:v>
                </c:pt>
                <c:pt idx="4">
                  <c:v>Nurse Practitioners</c:v>
                </c:pt>
                <c:pt idx="5">
                  <c:v>Nurses</c:v>
                </c:pt>
                <c:pt idx="6">
                  <c:v>Other Public Health/Medical</c:v>
                </c:pt>
                <c:pt idx="7">
                  <c:v>Pharmacists</c:v>
                </c:pt>
                <c:pt idx="8">
                  <c:v>Physician Assistants</c:v>
                </c:pt>
                <c:pt idx="9">
                  <c:v>Physicians</c:v>
                </c:pt>
                <c:pt idx="10">
                  <c:v>Respiratory Therapists</c:v>
                </c:pt>
                <c:pt idx="11">
                  <c:v>Veterinarians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1403</c:v>
                </c:pt>
                <c:pt idx="1">
                  <c:v>10519</c:v>
                </c:pt>
                <c:pt idx="2">
                  <c:v>6964</c:v>
                </c:pt>
                <c:pt idx="3">
                  <c:v>82578</c:v>
                </c:pt>
                <c:pt idx="4">
                  <c:v>3889</c:v>
                </c:pt>
                <c:pt idx="5">
                  <c:v>49091</c:v>
                </c:pt>
                <c:pt idx="6">
                  <c:v>25291</c:v>
                </c:pt>
                <c:pt idx="7">
                  <c:v>4074</c:v>
                </c:pt>
                <c:pt idx="8">
                  <c:v>1888</c:v>
                </c:pt>
                <c:pt idx="9">
                  <c:v>10950</c:v>
                </c:pt>
                <c:pt idx="10" formatCode="General">
                  <c:v>925</c:v>
                </c:pt>
                <c:pt idx="11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55B-4D30-B603-F6352AE55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1666944"/>
        <c:axId val="181668480"/>
      </c:barChart>
      <c:catAx>
        <c:axId val="1816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8480"/>
        <c:crosses val="autoZero"/>
        <c:auto val="1"/>
        <c:lblAlgn val="ctr"/>
        <c:lblOffset val="100"/>
        <c:noMultiLvlLbl val="0"/>
      </c:catAx>
      <c:valAx>
        <c:axId val="181668480"/>
        <c:scaling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Number of Volunteers</a:t>
                </a:r>
              </a:p>
            </c:rich>
          </c:tx>
          <c:layout>
            <c:manualLayout>
              <c:xMode val="edge"/>
              <c:yMode val="edge"/>
              <c:x val="2.2584953429493899E-3"/>
              <c:y val="1.225632596896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1B9C-D2A4-4A46-828D-CCF37FE5F7C0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6D145-2889-4E83-92A2-424CAFA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0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F3ED-C344-4D77-B3A6-B687F5C9C5E0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2193-964D-43F5-A79D-2DA8F3D25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7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4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6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8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3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01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4873625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0051C4"/>
          </a:solidFill>
          <a:ln>
            <a:solidFill>
              <a:srgbClr val="005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92261"/>
            <a:ext cx="968845" cy="6340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9050"/>
            <a:ext cx="9144000" cy="182880"/>
          </a:xfrm>
          <a:prstGeom prst="rect">
            <a:avLst/>
          </a:prstGeom>
          <a:solidFill>
            <a:srgbClr val="7AABDE"/>
          </a:solidFill>
          <a:ln>
            <a:solidFill>
              <a:srgbClr val="7AAB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4873625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mrc.hhs.gov/" TargetMode="External"/><Relationship Id="rId7" Type="http://schemas.openxmlformats.org/officeDocument/2006/relationships/hyperlink" Target="https://www.twitter.com/MRC_ASP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medicalreservecorps" TargetMode="External"/><Relationship Id="rId5" Type="http://schemas.openxmlformats.org/officeDocument/2006/relationships/hyperlink" Target="https://www.train.org/mrc/" TargetMode="External"/><Relationship Id="rId4" Type="http://schemas.openxmlformats.org/officeDocument/2006/relationships/hyperlink" Target="https://mrc.hhs.gov/pageViewFldr/MRCListservs" TargetMode="External"/><Relationship Id="rId9" Type="http://schemas.openxmlformats.org/officeDocument/2006/relationships/hyperlink" Target="http://mrc.hhs.gov/FindMR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Medical Reserve Corps (MRC)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7371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COVID-19 Response (cont’d)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737" y="1200150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MRC units activated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7320" y="1472857"/>
            <a:ext cx="2684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Data as reported to the MRC Program 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440055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February 2021</a:t>
            </a:r>
          </a:p>
        </p:txBody>
      </p:sp>
      <p:pic>
        <p:nvPicPr>
          <p:cNvPr id="6" name="Picture 5" descr="Arrow graphic that illustrates the timeline of MRC unit activation for COVID-19 response. In January 2020, 2 units were activated. Today, approximately 500 MRC units are activat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17926"/>
            <a:ext cx="8535140" cy="3773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5053" y="3577906"/>
            <a:ext cx="637389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Includes MRC units in 48 states, the District of Columbia, Puerto Rico, American Samoa, and the Northern Mariana Islands</a:t>
            </a:r>
          </a:p>
        </p:txBody>
      </p:sp>
    </p:spTree>
    <p:extLst>
      <p:ext uri="{BB962C8B-B14F-4D97-AF65-F5344CB8AC3E}">
        <p14:creationId xmlns:p14="http://schemas.microsoft.com/office/powerpoint/2010/main" val="151756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2020 Responses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6392096" cy="3733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After an </a:t>
            </a:r>
            <a:r>
              <a:rPr lang="en-US" sz="1400" b="1" dirty="0"/>
              <a:t>earthquake</a:t>
            </a:r>
            <a:r>
              <a:rPr lang="en-US" sz="1400" dirty="0"/>
              <a:t> struck Southwest Puerto Rico, the </a:t>
            </a:r>
            <a:r>
              <a:rPr lang="en-US" sz="1400" b="1" dirty="0"/>
              <a:t>MRC of Puerto Rico (PR) </a:t>
            </a:r>
            <a:r>
              <a:rPr lang="en-US" sz="1400" dirty="0"/>
              <a:t>conducted shelter support, medical assessments, and community needs assessments of impacted populations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In response to </a:t>
            </a:r>
            <a:r>
              <a:rPr lang="en-US" sz="1400" b="1" dirty="0"/>
              <a:t>Hurricane Isaias</a:t>
            </a:r>
            <a:r>
              <a:rPr lang="en-US" sz="1400" dirty="0"/>
              <a:t>, members of the </a:t>
            </a:r>
            <a:r>
              <a:rPr lang="en-US" sz="1400" b="1" dirty="0"/>
              <a:t>Capital MRC (NC) </a:t>
            </a:r>
            <a:r>
              <a:rPr lang="en-US" sz="1400" dirty="0"/>
              <a:t>set up a medical shelter for displaced nursing home and home health patients. In addition, the </a:t>
            </a:r>
            <a:r>
              <a:rPr lang="en-US" sz="1400" b="1" dirty="0"/>
              <a:t>New Castle County MRC (DE)</a:t>
            </a:r>
            <a:r>
              <a:rPr lang="en-US" sz="1400" dirty="0"/>
              <a:t> and </a:t>
            </a:r>
            <a:r>
              <a:rPr lang="en-US" sz="1400" b="1" dirty="0"/>
              <a:t>Western Tidewater MRC (VA)</a:t>
            </a:r>
            <a:r>
              <a:rPr lang="en-US" sz="1400" dirty="0"/>
              <a:t> supported shelters and </a:t>
            </a:r>
            <a:r>
              <a:rPr lang="en-US" sz="1400" b="1" dirty="0"/>
              <a:t>Delaware County MRC (PA) </a:t>
            </a:r>
            <a:r>
              <a:rPr lang="en-US" sz="1400" dirty="0"/>
              <a:t>assisted with an evacuation/reception center. </a:t>
            </a:r>
            <a:r>
              <a:rPr lang="en-US" sz="1400" b="1" dirty="0" err="1"/>
              <a:t>MidCarolina</a:t>
            </a:r>
            <a:r>
              <a:rPr lang="en-US" sz="1400" b="1" dirty="0"/>
              <a:t> SMAT (NC) </a:t>
            </a:r>
            <a:r>
              <a:rPr lang="en-US" sz="1400" dirty="0"/>
              <a:t>also deployed its medical shelter support trailer to assist local response efforts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After a </a:t>
            </a:r>
            <a:r>
              <a:rPr lang="en-US" sz="1400" b="1" dirty="0"/>
              <a:t>derecho </a:t>
            </a:r>
            <a:r>
              <a:rPr lang="en-US" sz="1400" dirty="0"/>
              <a:t>passed through Iowa and caused widespread power outages, volunteers with the </a:t>
            </a:r>
            <a:r>
              <a:rPr lang="en-US" sz="1400" b="1" dirty="0"/>
              <a:t>Johnson County MRC (IA) </a:t>
            </a:r>
            <a:r>
              <a:rPr lang="en-US" sz="1400" dirty="0"/>
              <a:t>made wellness check calls and in-person wellness checks on local community members with special medical needs. </a:t>
            </a:r>
            <a:r>
              <a:rPr lang="en-US" sz="1400" b="1" dirty="0"/>
              <a:t>Grundy County MRC (IA) </a:t>
            </a:r>
            <a:r>
              <a:rPr lang="en-US" sz="1400" dirty="0"/>
              <a:t>volunteers helped with recovery and clean-up after the storm</a:t>
            </a:r>
          </a:p>
        </p:txBody>
      </p:sp>
      <p:pic>
        <p:nvPicPr>
          <p:cNvPr id="3" name="Picture 2" descr="An MRC of Puerto Rico volunteer supports earthquake response effor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0600"/>
            <a:ext cx="180340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3643" y="2352675"/>
            <a:ext cx="201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MRC of Puerto Rico (PR) supports earthquake response efforts</a:t>
            </a:r>
          </a:p>
        </p:txBody>
      </p:sp>
      <p:pic>
        <p:nvPicPr>
          <p:cNvPr id="4" name="Picture 3" descr="Capital MRC volunteers in North Carolina set up a shelter in anticipation of Hurricane Isai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r="12222"/>
          <a:stretch/>
        </p:blipFill>
        <p:spPr>
          <a:xfrm>
            <a:off x="6849296" y="2700754"/>
            <a:ext cx="2147460" cy="1189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5496" y="3880604"/>
            <a:ext cx="201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Capital MRC (NC) sets up a shelter in anticipation of Hurricane Isaias</a:t>
            </a:r>
          </a:p>
        </p:txBody>
      </p:sp>
    </p:spTree>
    <p:extLst>
      <p:ext uri="{BB962C8B-B14F-4D97-AF65-F5344CB8AC3E}">
        <p14:creationId xmlns:p14="http://schemas.microsoft.com/office/powerpoint/2010/main" val="119729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2020 Responses (cont.)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5715000" cy="3581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MRC units in </a:t>
            </a:r>
            <a:r>
              <a:rPr lang="en-US" sz="1400" b="1" dirty="0"/>
              <a:t>Louisiana, Texas, Alabama, and Hawaii </a:t>
            </a:r>
            <a:r>
              <a:rPr lang="en-US" sz="1400" dirty="0"/>
              <a:t>responded to a series of </a:t>
            </a:r>
            <a:r>
              <a:rPr lang="en-US" sz="1400" b="1" dirty="0"/>
              <a:t>hurricanes and tropical storms</a:t>
            </a:r>
            <a:r>
              <a:rPr lang="en-US" sz="1400" dirty="0"/>
              <a:t>. Volunteers provided evacuation support, sheltering support, triage/first aid, medical needs tracking, and medical assessments, including COVID-19 screenings for evacuees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Several MRC units in </a:t>
            </a:r>
            <a:r>
              <a:rPr lang="en-US" sz="1400" b="1" dirty="0"/>
              <a:t>Arizona, California, Colorado, Nebraska, Oregon, Utah, and Washington State </a:t>
            </a:r>
            <a:r>
              <a:rPr lang="en-US" sz="1400" dirty="0"/>
              <a:t>responded to </a:t>
            </a:r>
            <a:r>
              <a:rPr lang="en-US" sz="1400" b="1" dirty="0"/>
              <a:t>wildfires and grassland fires</a:t>
            </a:r>
            <a:r>
              <a:rPr lang="en-US" sz="1400" dirty="0"/>
              <a:t>. Volunteers provided evacuation and clean air shelter support, veterinary medical support, medical supply management, and responder rehab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MRC units </a:t>
            </a:r>
            <a:r>
              <a:rPr lang="en-US" sz="1400" dirty="0"/>
              <a:t>administered vaccinations in response to </a:t>
            </a:r>
            <a:r>
              <a:rPr lang="en-US" sz="1400" b="1" dirty="0"/>
              <a:t>Hepatitis A outbreaks</a:t>
            </a:r>
            <a:r>
              <a:rPr lang="en-US" sz="1400" dirty="0"/>
              <a:t> in communities across the country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Several MRC units </a:t>
            </a:r>
            <a:r>
              <a:rPr lang="en-US" sz="1400" dirty="0"/>
              <a:t>responded to </a:t>
            </a:r>
            <a:r>
              <a:rPr lang="en-US" sz="1400" b="1" dirty="0"/>
              <a:t>winter weather events</a:t>
            </a:r>
            <a:r>
              <a:rPr lang="en-US" sz="1400" dirty="0"/>
              <a:t> in early 2020, assisting at shelters and warming centers</a:t>
            </a:r>
          </a:p>
        </p:txBody>
      </p:sp>
      <p:pic>
        <p:nvPicPr>
          <p:cNvPr id="6" name="Picture 5" descr="Alamo Area MRC volunteers in Texas respond to Hurricane Laura, providing medical assessments and COVID-19 screenings for evacuees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0494" r="44074" b="22346"/>
          <a:stretch/>
        </p:blipFill>
        <p:spPr>
          <a:xfrm rot="5400000">
            <a:off x="6624136" y="847623"/>
            <a:ext cx="1784537" cy="2166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960" y="2825175"/>
            <a:ext cx="201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Alamo Area MRC (TX) volunteers respond to Hurricane Laura, providing medical assessments and COVID-19 screenings for evacuees</a:t>
            </a:r>
          </a:p>
        </p:txBody>
      </p:sp>
    </p:spTree>
    <p:extLst>
      <p:ext uri="{BB962C8B-B14F-4D97-AF65-F5344CB8AC3E}">
        <p14:creationId xmlns:p14="http://schemas.microsoft.com/office/powerpoint/2010/main" val="308490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MRC Program Communications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Visit the </a:t>
            </a:r>
            <a:r>
              <a:rPr lang="en-US" sz="1700" dirty="0">
                <a:ea typeface="ＭＳ Ｐゴシック" pitchFamily="1" charset="-128"/>
                <a:hlinkClick r:id="rId3"/>
              </a:rPr>
              <a:t>MRC website </a:t>
            </a:r>
            <a:r>
              <a:rPr lang="en-US" sz="1700" dirty="0">
                <a:ea typeface="ＭＳ Ｐゴシック" pitchFamily="1" charset="-128"/>
              </a:rPr>
              <a:t>at https://mrc.hhs.gov 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Join the </a:t>
            </a:r>
            <a:r>
              <a:rPr lang="en-US" sz="1700" dirty="0">
                <a:ea typeface="ＭＳ Ｐゴシック" pitchFamily="1" charset="-128"/>
                <a:hlinkClick r:id="rId4"/>
              </a:rPr>
              <a:t>MRC Program Office’s One-way or Two-way </a:t>
            </a:r>
            <a:br>
              <a:rPr lang="en-US" sz="1700" dirty="0">
                <a:ea typeface="ＭＳ Ｐゴシック" pitchFamily="1" charset="-128"/>
                <a:hlinkClick r:id="rId4"/>
              </a:rPr>
            </a:br>
            <a:r>
              <a:rPr lang="en-US" sz="1700" dirty="0">
                <a:ea typeface="ＭＳ Ｐゴシック" pitchFamily="1" charset="-128"/>
                <a:hlinkClick r:id="rId4"/>
              </a:rPr>
              <a:t>Listservs</a:t>
            </a:r>
            <a:r>
              <a:rPr lang="en-US" sz="1700" dirty="0">
                <a:ea typeface="ＭＳ Ｐゴシック" pitchFamily="1" charset="-128"/>
              </a:rPr>
              <a:t>: https://mrc.hhs.gov/pageViewFldr/MRCListservs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Join </a:t>
            </a:r>
            <a:r>
              <a:rPr lang="en-US" sz="1700" dirty="0">
                <a:ea typeface="ＭＳ Ｐゴシック" pitchFamily="1" charset="-128"/>
                <a:hlinkClick r:id="rId5"/>
              </a:rPr>
              <a:t>MRC-TRAIN</a:t>
            </a:r>
            <a:r>
              <a:rPr lang="en-US" sz="1700" dirty="0">
                <a:ea typeface="ＭＳ Ｐゴシック" pitchFamily="1" charset="-128"/>
              </a:rPr>
              <a:t>: </a:t>
            </a:r>
            <a:r>
              <a:rPr lang="en-US" sz="1700" u="sng" dirty="0"/>
              <a:t>https://www.train.org/mrc/</a:t>
            </a:r>
            <a:endParaRPr lang="en-US" sz="1700" dirty="0"/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Like us on </a:t>
            </a:r>
            <a:r>
              <a:rPr lang="en-US" sz="1700" dirty="0">
                <a:ea typeface="ＭＳ Ｐゴシック" pitchFamily="1" charset="-128"/>
                <a:hlinkClick r:id="rId6"/>
              </a:rPr>
              <a:t>Facebook</a:t>
            </a:r>
            <a:r>
              <a:rPr lang="en-US" sz="1700" dirty="0">
                <a:ea typeface="ＭＳ Ｐゴシック" pitchFamily="1" charset="-128"/>
              </a:rPr>
              <a:t>: </a:t>
            </a:r>
            <a:br>
              <a:rPr lang="en-US" sz="1700" dirty="0">
                <a:ea typeface="ＭＳ Ｐゴシック" pitchFamily="1" charset="-128"/>
              </a:rPr>
            </a:br>
            <a:r>
              <a:rPr lang="en-US" sz="1700" dirty="0">
                <a:ea typeface="ＭＳ Ｐゴシック" pitchFamily="1" charset="-128"/>
              </a:rPr>
              <a:t>https://www.facebook.com/medicalreservecorps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Follow us on </a:t>
            </a:r>
            <a:r>
              <a:rPr lang="en-US" sz="1700" dirty="0">
                <a:ea typeface="ＭＳ Ｐゴシック" pitchFamily="1" charset="-128"/>
                <a:hlinkClick r:id="rId7"/>
              </a:rPr>
              <a:t>Twitter: @MRC_ASPR </a:t>
            </a:r>
            <a:r>
              <a:rPr lang="en-US" sz="1700" dirty="0">
                <a:ea typeface="ＭＳ Ｐゴシック" pitchFamily="1" charset="-128"/>
              </a:rPr>
              <a:t>or </a:t>
            </a:r>
            <a:br>
              <a:rPr lang="en-US" sz="1700" dirty="0">
                <a:ea typeface="ＭＳ Ｐゴシック" pitchFamily="1" charset="-128"/>
              </a:rPr>
            </a:br>
            <a:r>
              <a:rPr lang="en-US" sz="1700" dirty="0">
                <a:ea typeface="ＭＳ Ｐゴシック" pitchFamily="1" charset="-128"/>
              </a:rPr>
              <a:t>visit https://www.twitter.com/MRC_ASPR</a:t>
            </a:r>
          </a:p>
        </p:txBody>
      </p:sp>
      <p:pic>
        <p:nvPicPr>
          <p:cNvPr id="7" name="Picture 6" descr="Computer with mouse ic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989215"/>
            <a:ext cx="1676400" cy="1423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19" y="4327636"/>
            <a:ext cx="6418162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find an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MRC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near you, visit http://mrc.hhs.gov/FindMRC</a:t>
            </a:r>
          </a:p>
        </p:txBody>
      </p:sp>
    </p:spTree>
    <p:extLst>
      <p:ext uri="{BB962C8B-B14F-4D97-AF65-F5344CB8AC3E}">
        <p14:creationId xmlns:p14="http://schemas.microsoft.com/office/powerpoint/2010/main" val="166083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What is the MRC?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671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700" dirty="0"/>
              <a:t>The Medical Reserve Corps (MRC) is a national network of volunteers, organized locally to improve the health and safety of their communities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The MRC started as a demonstration project by the U.S. Department of Health and Human Services (HHS) in 2002 after the events of September 11 identified a need to organize and train medical volunteers to assist in emergencies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In 2006, Congress passed the Pandemic and All-Hazards Preparedness Act, which formally established the Medical Reserve Corps “to provide for an adequate supply of volunteers in the case of a Federal, State, local, or tribal public health emergency”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Today, the MRC network comprises approximately 200,000 volunteers </a:t>
            </a:r>
            <a:br>
              <a:rPr lang="en-US" sz="1700" dirty="0"/>
            </a:br>
            <a:r>
              <a:rPr lang="en-US" sz="1700" dirty="0"/>
              <a:t>in roughly 800 community-based units across the U.S. and its territories</a:t>
            </a:r>
          </a:p>
        </p:txBody>
      </p:sp>
    </p:spTree>
    <p:extLst>
      <p:ext uri="{BB962C8B-B14F-4D97-AF65-F5344CB8AC3E}">
        <p14:creationId xmlns:p14="http://schemas.microsoft.com/office/powerpoint/2010/main" val="306804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What does the MRC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88595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700" dirty="0"/>
              <a:t>MRC units engage in their local communities to improve emergency response capabilities, build community preparedness and resilience, and strengthen public health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No MRC unit is the same – specific engagement activities vary by community need, volunteer skills and interest, and partner support</a:t>
            </a:r>
          </a:p>
        </p:txBody>
      </p:sp>
      <p:pic>
        <p:nvPicPr>
          <p:cNvPr id="8" name="Picture 7" descr="A compilation of four photos of MRC volunteers participating in emergency response, preparedness, and public health activit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00350"/>
            <a:ext cx="886435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067800" cy="857250"/>
          </a:xfrm>
        </p:spPr>
        <p:txBody>
          <a:bodyPr>
            <a:noAutofit/>
          </a:bodyPr>
          <a:lstStyle/>
          <a:p>
            <a:r>
              <a:rPr lang="en-US" dirty="0"/>
              <a:t>How do MRC units benefit the community?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6715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700" dirty="0"/>
              <a:t>Bolster local public health and emergency response infrastructures by providing supplemental personnel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Enable communities to meet specific health needs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Give community members the opportunity to offer their skills and time to make their communities healthier and safer</a:t>
            </a:r>
          </a:p>
        </p:txBody>
      </p:sp>
      <p:pic>
        <p:nvPicPr>
          <p:cNvPr id="4" name="Picture 3" descr="Two MRC volunteers assist with COVID-19 test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481" r="26433" b="17038"/>
          <a:stretch/>
        </p:blipFill>
        <p:spPr>
          <a:xfrm>
            <a:off x="124241" y="2843022"/>
            <a:ext cx="1981200" cy="1938528"/>
          </a:xfrm>
          <a:prstGeom prst="rect">
            <a:avLst/>
          </a:prstGeom>
        </p:spPr>
      </p:pic>
      <p:pic>
        <p:nvPicPr>
          <p:cNvPr id="6" name="Picture 5" descr="Two volunteers provide community education and preparedness information at an MRC boot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11556"/>
          <a:stretch/>
        </p:blipFill>
        <p:spPr>
          <a:xfrm>
            <a:off x="2219740" y="2843022"/>
            <a:ext cx="2093844" cy="1938528"/>
          </a:xfrm>
          <a:prstGeom prst="rect">
            <a:avLst/>
          </a:prstGeom>
        </p:spPr>
      </p:pic>
      <p:pic>
        <p:nvPicPr>
          <p:cNvPr id="7" name="Picture 6" descr="Two volunteers assist with setting up an emergency shelter due to a hurrican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24138" r="30766"/>
          <a:stretch/>
        </p:blipFill>
        <p:spPr>
          <a:xfrm>
            <a:off x="4427883" y="2843022"/>
            <a:ext cx="2133600" cy="1938528"/>
          </a:xfrm>
          <a:prstGeom prst="rect">
            <a:avLst/>
          </a:prstGeom>
        </p:spPr>
      </p:pic>
      <p:pic>
        <p:nvPicPr>
          <p:cNvPr id="5" name="Picture 4" descr="A volunteer assists at a drive-through COVID-19 testing sit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16671"/>
          <a:stretch/>
        </p:blipFill>
        <p:spPr>
          <a:xfrm>
            <a:off x="6675783" y="2843022"/>
            <a:ext cx="2315818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Where are MRC units located?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3470910"/>
          </a:xfrm>
        </p:spPr>
        <p:txBody>
          <a:bodyPr>
            <a:normAutofit/>
          </a:bodyPr>
          <a:lstStyle/>
          <a:p>
            <a:r>
              <a:rPr lang="en-US" sz="1700" dirty="0"/>
              <a:t>There are roughly 800 MRC units located across the U.S. and its territories, including:</a:t>
            </a:r>
          </a:p>
          <a:p>
            <a:pPr lvl="1"/>
            <a:r>
              <a:rPr lang="en-US" sz="1600" dirty="0"/>
              <a:t>48 states</a:t>
            </a:r>
          </a:p>
          <a:p>
            <a:pPr lvl="1"/>
            <a:r>
              <a:rPr lang="en-US" sz="1600" dirty="0"/>
              <a:t>American Samoa, Federated </a:t>
            </a:r>
            <a:br>
              <a:rPr lang="en-US" sz="1600" dirty="0"/>
            </a:br>
            <a:r>
              <a:rPr lang="en-US" sz="1600" dirty="0"/>
              <a:t>States of Micronesia, </a:t>
            </a:r>
            <a:br>
              <a:rPr lang="en-US" sz="1600" dirty="0"/>
            </a:br>
            <a:r>
              <a:rPr lang="en-US" sz="1600" dirty="0"/>
              <a:t>Palau, Puerto Rico, and </a:t>
            </a:r>
            <a:br>
              <a:rPr lang="en-US" sz="1600" dirty="0"/>
            </a:br>
            <a:r>
              <a:rPr lang="en-US" sz="1600" dirty="0"/>
              <a:t>Northern Mariana Islands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Size of MRC units ranges </a:t>
            </a:r>
            <a:br>
              <a:rPr lang="en-US" sz="1700" dirty="0"/>
            </a:br>
            <a:r>
              <a:rPr lang="en-US" sz="1700" dirty="0"/>
              <a:t>from fewer than 50 to </a:t>
            </a:r>
            <a:br>
              <a:rPr lang="en-US" sz="1700" dirty="0"/>
            </a:br>
            <a:r>
              <a:rPr lang="en-US" sz="1700" dirty="0"/>
              <a:t>more than 2,500 volunteers</a:t>
            </a:r>
          </a:p>
        </p:txBody>
      </p:sp>
      <p:pic>
        <p:nvPicPr>
          <p:cNvPr id="2" name="Picture 1" descr="A map of the United States and territories with blue dots indicating the location of MRC units. There are approximately 800 dots on the m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13423"/>
            <a:ext cx="450533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9536"/>
          </a:xfrm>
        </p:spPr>
        <p:txBody>
          <a:bodyPr/>
          <a:lstStyle/>
          <a:p>
            <a:r>
              <a:rPr lang="en-US" dirty="0"/>
              <a:t>Number of MRC Units by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40055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February 2021</a:t>
            </a:r>
          </a:p>
        </p:txBody>
      </p:sp>
      <p:pic>
        <p:nvPicPr>
          <p:cNvPr id="10" name="Picture 2" descr="Image shows a map of the 10 Department of Health and Human Services 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7" y="1276350"/>
            <a:ext cx="3053818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 title="'null'"/>
          <p:cNvCxnSpPr/>
          <p:nvPr/>
        </p:nvCxnSpPr>
        <p:spPr>
          <a:xfrm>
            <a:off x="3581400" y="104775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 descr="Bar chart shows the number of MRC Units in Regions 1-10 as of February 2021"/>
          <p:cNvGraphicFramePr/>
          <p:nvPr>
            <p:extLst>
              <p:ext uri="{D42A27DB-BD31-4B8C-83A1-F6EECF244321}">
                <p14:modId xmlns:p14="http://schemas.microsoft.com/office/powerpoint/2010/main" val="758327359"/>
              </p:ext>
            </p:extLst>
          </p:nvPr>
        </p:nvGraphicFramePr>
        <p:xfrm>
          <a:off x="3878400" y="1246500"/>
          <a:ext cx="480060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39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9536"/>
          </a:xfrm>
        </p:spPr>
        <p:txBody>
          <a:bodyPr/>
          <a:lstStyle/>
          <a:p>
            <a:r>
              <a:rPr lang="en-US" dirty="0"/>
              <a:t>Types of MRC Volunteers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55295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February 2021</a:t>
            </a:r>
          </a:p>
        </p:txBody>
      </p:sp>
      <p:graphicFrame>
        <p:nvGraphicFramePr>
          <p:cNvPr id="5" name="Chart 4" descr="The bar chart shows the number of MRC Volunteers by Profession as of February 2021"/>
          <p:cNvGraphicFramePr/>
          <p:nvPr>
            <p:extLst>
              <p:ext uri="{D42A27DB-BD31-4B8C-83A1-F6EECF244321}">
                <p14:modId xmlns:p14="http://schemas.microsoft.com/office/powerpoint/2010/main" val="636383925"/>
              </p:ext>
            </p:extLst>
          </p:nvPr>
        </p:nvGraphicFramePr>
        <p:xfrm>
          <a:off x="152400" y="819150"/>
          <a:ext cx="861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59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At a Glance: MRCs in the Community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most recent MRC Network Profile, below are the types of emergency responses MRC units participated 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385" y="1808987"/>
            <a:ext cx="114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Natural Disasters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</a:p>
        </p:txBody>
      </p:sp>
      <p:pic>
        <p:nvPicPr>
          <p:cNvPr id="10" name="Picture 9" descr="Tornado icon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812798"/>
            <a:ext cx="740035" cy="548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6273" y="1808987"/>
            <a:ext cx="12730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Infectious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Disease Outbreaks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</p:txBody>
      </p:sp>
      <p:pic>
        <p:nvPicPr>
          <p:cNvPr id="12" name="Picture 11" descr="Infectious disease icon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808988"/>
            <a:ext cx="763152" cy="548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0166" y="1808987"/>
            <a:ext cx="18826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Human Induced / Civil Hazards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pic>
        <p:nvPicPr>
          <p:cNvPr id="14" name="Picture 13" descr="Icon showing a nuclear hazard warn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1" y="1851149"/>
            <a:ext cx="662439" cy="548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3660" y="1808987"/>
            <a:ext cx="15245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pic>
        <p:nvPicPr>
          <p:cNvPr id="16" name="Picture 15" descr="Icon showing a power line dow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851149"/>
            <a:ext cx="548640" cy="548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217" y="3307106"/>
            <a:ext cx="12945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Foodborne Illness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18" name="Picture 17" descr="Foodborne illness icon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097" y="3256787"/>
            <a:ext cx="725303" cy="5486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9551" y="3261033"/>
            <a:ext cx="15245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Hazardous Materials Spills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20" name="Picture 19" descr="Hazardous spills icon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304" y="3256787"/>
            <a:ext cx="757574" cy="5486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32842" y="3249158"/>
            <a:ext cx="14823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Emergencies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pic>
        <p:nvPicPr>
          <p:cNvPr id="22" name="Picture 21" descr="Emergency icon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3256787"/>
            <a:ext cx="734543" cy="548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4443740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2017 MRC Network Profile</a:t>
            </a:r>
          </a:p>
        </p:txBody>
      </p:sp>
    </p:spTree>
    <p:extLst>
      <p:ext uri="{BB962C8B-B14F-4D97-AF65-F5344CB8AC3E}">
        <p14:creationId xmlns:p14="http://schemas.microsoft.com/office/powerpoint/2010/main" val="300413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79"/>
            <a:ext cx="8229600" cy="857250"/>
          </a:xfrm>
        </p:spPr>
        <p:txBody>
          <a:bodyPr/>
          <a:lstStyle/>
          <a:p>
            <a:r>
              <a:rPr lang="en-US" dirty="0"/>
              <a:t>At a Glance: COVID-19 Response</a:t>
            </a:r>
          </a:p>
        </p:txBody>
      </p:sp>
      <p:pic>
        <p:nvPicPr>
          <p:cNvPr id="12" name="Picture 11" descr="Four MRC volunteers walk together at a COVID-19 testing site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4" b="22215"/>
          <a:stretch/>
        </p:blipFill>
        <p:spPr>
          <a:xfrm>
            <a:off x="0" y="1056029"/>
            <a:ext cx="9144000" cy="3676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1166395"/>
            <a:ext cx="25908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Common MRC Missions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00800" y="1504950"/>
            <a:ext cx="2590800" cy="2980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Testing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Epidemiology and Surveillance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Medical Surge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Community Screening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Call Center Operations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Behavioral Health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Community</a:t>
            </a: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 Education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baseline="0" dirty="0">
                <a:latin typeface="Arial"/>
              </a:rPr>
              <a:t>Community</a:t>
            </a:r>
            <a:r>
              <a:rPr lang="en-US" sz="1250" dirty="0">
                <a:latin typeface="Arial"/>
              </a:rPr>
              <a:t> Outreach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Logistics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Training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</a:endParaRP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Mass Vaccination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37" y="3181350"/>
            <a:ext cx="33528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800,000+ volunteer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hours dedicated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COVID-19 </a:t>
            </a:r>
          </a:p>
          <a:p>
            <a:r>
              <a:rPr lang="en-US" dirty="0">
                <a:solidFill>
                  <a:schemeClr val="bg1"/>
                </a:solidFill>
              </a:rPr>
              <a:t>response in 2020</a:t>
            </a:r>
          </a:p>
        </p:txBody>
      </p:sp>
      <p:pic>
        <p:nvPicPr>
          <p:cNvPr id="5" name="Picture 4" descr="clock ico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69" y="334638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B0E18F3DEE2448C0BF2F15CA7965A" ma:contentTypeVersion="1" ma:contentTypeDescription="Create a new document." ma:contentTypeScope="" ma:versionID="7bd788a2361debb089e333b59752e4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D8F5FD-8525-4F6D-BE8A-72E3ABAB34D8}"/>
</file>

<file path=customXml/itemProps2.xml><?xml version="1.0" encoding="utf-8"?>
<ds:datastoreItem xmlns:ds="http://schemas.openxmlformats.org/officeDocument/2006/customXml" ds:itemID="{3FE8E0E3-E0E0-48FD-BEDB-5ABAE94A9253}"/>
</file>

<file path=customXml/itemProps3.xml><?xml version="1.0" encoding="utf-8"?>
<ds:datastoreItem xmlns:ds="http://schemas.openxmlformats.org/officeDocument/2006/customXml" ds:itemID="{8153AC05-9F66-48DF-A378-A74D6992EC54}"/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839</Words>
  <Application>Microsoft Office PowerPoint</Application>
  <PresentationFormat>On-screen Show (16:9)</PresentationFormat>
  <Paragraphs>96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Medical Reserve Corps (MRC)</vt:lpstr>
      <vt:lpstr>What is the MRC?</vt:lpstr>
      <vt:lpstr>What does the MRC do?</vt:lpstr>
      <vt:lpstr>How do MRC units benefit the community?</vt:lpstr>
      <vt:lpstr>Where are MRC units located?</vt:lpstr>
      <vt:lpstr>Number of MRC Units by Region</vt:lpstr>
      <vt:lpstr>Types of MRC Volunteers</vt:lpstr>
      <vt:lpstr>At a Glance: MRCs in the Community</vt:lpstr>
      <vt:lpstr>At a Glance: COVID-19 Response</vt:lpstr>
      <vt:lpstr>At a Glance: COVID-19 Response (cont’d)</vt:lpstr>
      <vt:lpstr>At a Glance: 2020 Responses</vt:lpstr>
      <vt:lpstr>At a Glance: 2020 Responses (cont.)</vt:lpstr>
      <vt:lpstr>MRC Program Communications</vt:lpstr>
    </vt:vector>
  </TitlesOfParts>
  <Company>HHS Office of the Assistant Secretary for Preparedness and Response/MRC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Medical Reserve Corps (MRC) Overview Presentation</dc:title>
  <dc:subject>MRC Overview PowerPoint Presentation</dc:subject>
  <dc:creator>Windows User</dc:creator>
  <cp:lastModifiedBy>Jarrett, Elizabeth (OS/ASPR/OEA)</cp:lastModifiedBy>
  <cp:revision>78</cp:revision>
  <dcterms:created xsi:type="dcterms:W3CDTF">2018-05-18T18:19:48Z</dcterms:created>
  <dcterms:modified xsi:type="dcterms:W3CDTF">2021-04-06T16:51:59Z</dcterms:modified>
  <cp:category>MRC Overview PowerPoint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0x010100E59B0E18F3DEE2448C0BF2F15CA7965A</vt:lpwstr>
  </property>
</Properties>
</file>